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245A7-AE7A-4F18-84BD-5D8A103D6334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AF36C-2BAB-4E32-8CAE-109CC0A71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5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580738"/>
            <a:ext cx="5184576" cy="882119"/>
          </a:xfrm>
        </p:spPr>
        <p:txBody>
          <a:bodyPr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педагог</a:t>
            </a:r>
            <a:r>
              <a:rPr lang="uk-UA" b="1" i="1" dirty="0" err="1" smtClean="0">
                <a:latin typeface="Bookman Old Style" pitchFamily="18" charset="0"/>
              </a:rPr>
              <a:t>ічна</a:t>
            </a:r>
            <a:r>
              <a:rPr lang="uk-UA" b="1" i="1" dirty="0" smtClean="0">
                <a:latin typeface="Bookman Old Style" pitchFamily="18" charset="0"/>
              </a:rPr>
              <a:t> рада № 3</a:t>
            </a:r>
          </a:p>
          <a:p>
            <a:pPr algn="ctr"/>
            <a:r>
              <a:rPr lang="uk-UA" b="1" i="1" dirty="0" smtClean="0">
                <a:latin typeface="Bookman Old Style" pitchFamily="18" charset="0"/>
              </a:rPr>
              <a:t>2016-2017 навчальний рік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836712"/>
            <a:ext cx="5256584" cy="23042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Формування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почуття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національної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самосвідомості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та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любові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до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рідної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землі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у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дітей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дошкільного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віку</a:t>
            </a: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1" y="0"/>
            <a:ext cx="1547665" cy="6885713"/>
            <a:chOff x="-1" y="0"/>
            <a:chExt cx="1671378" cy="6885713"/>
          </a:xfrm>
        </p:grpSpPr>
        <p:pic>
          <p:nvPicPr>
            <p:cNvPr id="102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 rot="10800000">
            <a:off x="7668343" y="6922"/>
            <a:ext cx="1457291" cy="6885713"/>
            <a:chOff x="-1" y="0"/>
            <a:chExt cx="1671378" cy="6885713"/>
          </a:xfrm>
        </p:grpSpPr>
        <p:pic>
          <p:nvPicPr>
            <p:cNvPr id="2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1187624" y="4149080"/>
            <a:ext cx="5112568" cy="3038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ПЕДРАДА № 3\Новая папка\P21643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1" y="1099418"/>
            <a:ext cx="4352981" cy="580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ПЕДРАДА № 3\Новая папка\P21643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67" y="2506588"/>
            <a:ext cx="3327833" cy="4437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ПЕДРАДА № 3\Новая папка\P21643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51108" y="11259"/>
            <a:ext cx="3692892" cy="27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>
            <a:off x="119391" y="-93133"/>
            <a:ext cx="2846071" cy="1489226"/>
          </a:xfrm>
          <a:prstGeom prst="cloudCallout">
            <a:avLst>
              <a:gd name="adj1" fmla="val 26066"/>
              <a:gd name="adj2" fmla="val 8240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8 «Фіалка»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 rot="20877956">
            <a:off x="3234056" y="3637321"/>
            <a:ext cx="2846071" cy="1489226"/>
          </a:xfrm>
          <a:prstGeom prst="cloudCallout">
            <a:avLst>
              <a:gd name="adj1" fmla="val 38625"/>
              <a:gd name="adj2" fmla="val -10960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9 «Лілія»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95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 rot="21195163">
            <a:off x="92388" y="124775"/>
            <a:ext cx="2846071" cy="1489226"/>
          </a:xfrm>
          <a:prstGeom prst="cloudCallout">
            <a:avLst>
              <a:gd name="adj1" fmla="val -620"/>
              <a:gd name="adj2" fmla="val 9550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10 «Барвінок»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8195" name="Picture 3" descr="H:\ПЕДРАДА № 3\Новая папка\P2164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41" y="32214"/>
            <a:ext cx="3472930" cy="2604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ПЕДРАДА № 3\Новая папка\P21643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18" y="2225129"/>
            <a:ext cx="3474654" cy="4632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:\ПЕДРАДА № 3\Новая папка\P21643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63" y="2225129"/>
            <a:ext cx="3517538" cy="469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Выноска-облако 20"/>
          <p:cNvSpPr/>
          <p:nvPr/>
        </p:nvSpPr>
        <p:spPr>
          <a:xfrm rot="328073">
            <a:off x="6247282" y="5057676"/>
            <a:ext cx="2846071" cy="1489226"/>
          </a:xfrm>
          <a:prstGeom prst="cloudCallout">
            <a:avLst>
              <a:gd name="adj1" fmla="val -40305"/>
              <a:gd name="adj2" fmla="val -1034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11 «Тюльпан»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63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540702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Дякую за увагу!</a:t>
            </a:r>
            <a:endParaRPr lang="ru-RU" sz="6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748136" cy="792088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Порядок </a:t>
            </a:r>
            <a:r>
              <a:rPr lang="uk-UA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дений</a:t>
            </a:r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: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1" y="142932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Bookman Old Style" pitchFamily="18" charset="0"/>
                <a:ea typeface="Times New Roman"/>
              </a:rPr>
              <a:t>1. Формування </a:t>
            </a:r>
            <a:r>
              <a:rPr lang="uk-UA" sz="2400" b="1" dirty="0">
                <a:latin typeface="Bookman Old Style" pitchFamily="18" charset="0"/>
                <a:ea typeface="Times New Roman"/>
              </a:rPr>
              <a:t>національної та громадянської свідомості </a:t>
            </a:r>
            <a:r>
              <a:rPr lang="uk-UA" sz="2400" b="1" dirty="0" smtClean="0">
                <a:latin typeface="Bookman Old Style" pitchFamily="18" charset="0"/>
                <a:ea typeface="Times New Roman"/>
              </a:rPr>
              <a:t>особистості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2636912"/>
            <a:ext cx="8136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Bookman Old Style" pitchFamily="18" charset="0"/>
                <a:ea typeface="Times New Roman"/>
              </a:rPr>
              <a:t>2. Використання </a:t>
            </a:r>
            <a:r>
              <a:rPr lang="uk-UA" sz="2400" b="1" dirty="0">
                <a:latin typeface="Bookman Old Style" pitchFamily="18" charset="0"/>
                <a:ea typeface="Times New Roman"/>
              </a:rPr>
              <a:t>українознавства та </a:t>
            </a:r>
            <a:r>
              <a:rPr lang="uk-UA" sz="2400" b="1" dirty="0" err="1">
                <a:latin typeface="Bookman Old Style" pitchFamily="18" charset="0"/>
                <a:ea typeface="Times New Roman"/>
              </a:rPr>
              <a:t>етнопедагогіки</a:t>
            </a:r>
            <a:r>
              <a:rPr lang="uk-UA" sz="2400" b="1" dirty="0">
                <a:latin typeface="Bookman Old Style" pitchFamily="18" charset="0"/>
                <a:ea typeface="Times New Roman"/>
              </a:rPr>
              <a:t> у національному вихованні дошкільників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182" y="4041880"/>
            <a:ext cx="799288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1590" algn="l"/>
                <a:tab pos="111760" algn="l"/>
                <a:tab pos="201295" algn="l"/>
              </a:tabLst>
            </a:pPr>
            <a:r>
              <a:rPr lang="uk-UA" sz="2400" b="1" dirty="0" smtClean="0">
                <a:latin typeface="Bookman Old Style" pitchFamily="18" charset="0"/>
                <a:ea typeface="Times New Roman"/>
                <a:cs typeface="Times New Roman"/>
              </a:rPr>
              <a:t>3. Міні-проект «</a:t>
            </a:r>
            <a:r>
              <a:rPr lang="uk-UA" sz="2400" b="1" dirty="0">
                <a:latin typeface="Bookman Old Style" pitchFamily="18" charset="0"/>
                <a:ea typeface="Times New Roman"/>
                <a:cs typeface="Times New Roman"/>
              </a:rPr>
              <a:t>Моя родина – моя гордість» (виготовлення родинного дерева, колажу</a:t>
            </a:r>
            <a:r>
              <a:rPr lang="uk-UA" sz="2400" b="1" dirty="0" smtClean="0">
                <a:latin typeface="Bookman Old Style" pitchFamily="18" charset="0"/>
                <a:ea typeface="Times New Roman"/>
                <a:cs typeface="Times New Roman"/>
              </a:rPr>
              <a:t>)</a:t>
            </a:r>
            <a:endParaRPr lang="ru-RU" sz="2400" b="1" dirty="0">
              <a:effectLst/>
              <a:latin typeface="Bookman Old Styl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услан\Desktop\pat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27567" cy="54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ПЕДРАДА № 3\Новая папка\P21643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171"/>
            <a:ext cx="4307972" cy="323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2" name="Picture 4" descr="H:\ПЕДРАДА № 3\Новая папка\P21643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6241" y="3446910"/>
            <a:ext cx="4561390" cy="342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ПЕДРАДА № 3\Новая папка\P21643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29304"/>
            <a:ext cx="3045350" cy="4060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5627" y="3294455"/>
            <a:ext cx="4463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Національні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та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патріотичні</a:t>
            </a:r>
          </a:p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куточки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в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дошкільному</a:t>
            </a:r>
          </a:p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  <a:ea typeface="Times New Roman"/>
              </a:rPr>
              <a:t>закладі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56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ПЕДРАДА № 3\Новая папка\P2164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" y="1379639"/>
            <a:ext cx="4475990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ПЕДРАДА № 3\Новая папка\P2164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29" y="260648"/>
            <a:ext cx="4664671" cy="621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49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60296" y="4830023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ПЕДРАДА № 3\Новая папка\P2164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39" y="0"/>
            <a:ext cx="4137924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 rot="21309706">
            <a:off x="1743476" y="118017"/>
            <a:ext cx="2856318" cy="1368152"/>
          </a:xfrm>
          <a:prstGeom prst="cloudCallout">
            <a:avLst>
              <a:gd name="adj1" fmla="val 79809"/>
              <a:gd name="adj2" fmla="val 4024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1 «Соняшник»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2" name="Picture 2" descr="H:\ПЕДРАДА № 3\Новая папка\P21643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" y="1809694"/>
            <a:ext cx="4559341" cy="3419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Выноска-облако 12"/>
          <p:cNvSpPr/>
          <p:nvPr/>
        </p:nvSpPr>
        <p:spPr>
          <a:xfrm rot="21052771">
            <a:off x="3988437" y="5053820"/>
            <a:ext cx="2846071" cy="1489226"/>
          </a:xfrm>
          <a:prstGeom prst="cloudCallout">
            <a:avLst>
              <a:gd name="adj1" fmla="val -51024"/>
              <a:gd name="adj2" fmla="val -7245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2 «Кульбабка»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71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ПЕДРАДА № 3\Новая папка\P2164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61567" y="408987"/>
            <a:ext cx="4586878" cy="3440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ПЕДРАДА № 3\Новая папка\P21643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06" y="682899"/>
            <a:ext cx="4098910" cy="5465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Выноска-облако 20"/>
          <p:cNvSpPr/>
          <p:nvPr/>
        </p:nvSpPr>
        <p:spPr>
          <a:xfrm rot="328073">
            <a:off x="5427526" y="4526675"/>
            <a:ext cx="2846071" cy="1489226"/>
          </a:xfrm>
          <a:prstGeom prst="cloudCallout">
            <a:avLst>
              <a:gd name="adj1" fmla="val -87070"/>
              <a:gd name="adj2" fmla="val -6447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3 «Незабудка»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08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 rot="1026989">
            <a:off x="4680144" y="178964"/>
            <a:ext cx="2846071" cy="1489226"/>
          </a:xfrm>
          <a:prstGeom prst="cloudCallout">
            <a:avLst>
              <a:gd name="adj1" fmla="val -53964"/>
              <a:gd name="adj2" fmla="val 7273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4 «Пролісок»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H:\ПЕДРАДА № 3\Новая папка\P2164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91" y="1"/>
            <a:ext cx="4501268" cy="3375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ПЕДРАДА № 3\Новая папка\P21643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711"/>
            <a:ext cx="4485670" cy="3364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ПЕДРАДА № 3\Новая папка\P21643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23" y="2054031"/>
            <a:ext cx="3602977" cy="4803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Выноска-облако 20"/>
          <p:cNvSpPr/>
          <p:nvPr/>
        </p:nvSpPr>
        <p:spPr>
          <a:xfrm rot="20617656">
            <a:off x="3352251" y="2323006"/>
            <a:ext cx="2846071" cy="1489226"/>
          </a:xfrm>
          <a:prstGeom prst="cloudCallout">
            <a:avLst>
              <a:gd name="adj1" fmla="val 12920"/>
              <a:gd name="adj2" fmla="val 924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5 «Мак»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92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C:\Users\ТОЛЯ\Desktop\5555555555\410807_zolotaya_ukraina._podsolnuh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65" r="4536" b="6410"/>
          <a:stretch/>
        </p:blipFill>
        <p:spPr bwMode="auto">
          <a:xfrm>
            <a:off x="-86781" y="4725144"/>
            <a:ext cx="3258416" cy="193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:\ПЕДРАДА № 3\Новая папка\P21643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9" y="3515244"/>
            <a:ext cx="4195626" cy="3146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ПЕДРАДА № 3\Новая папка\P21643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63"/>
            <a:ext cx="4408365" cy="330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 rot="609131">
            <a:off x="4116243" y="194159"/>
            <a:ext cx="2846071" cy="1489226"/>
          </a:xfrm>
          <a:prstGeom prst="cloudCallout">
            <a:avLst>
              <a:gd name="adj1" fmla="val -45170"/>
              <a:gd name="adj2" fmla="val 10545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6 «Гвоздичка»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148" name="Picture 4" descr="H:\ПЕДРАДА № 3\Новая папка\P21643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05" y="1975504"/>
            <a:ext cx="3701584" cy="4935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Выноска-облако 20"/>
          <p:cNvSpPr/>
          <p:nvPr/>
        </p:nvSpPr>
        <p:spPr>
          <a:xfrm rot="620686">
            <a:off x="6498186" y="1353871"/>
            <a:ext cx="2846071" cy="1489226"/>
          </a:xfrm>
          <a:prstGeom prst="cloudCallout">
            <a:avLst>
              <a:gd name="adj1" fmla="val -19660"/>
              <a:gd name="adj2" fmla="val 9115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група № 7 «Ромашка»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8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7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Презентация-укр-7</Template>
  <TotalTime>99</TotalTime>
  <Words>138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Презентация-укр-7</vt:lpstr>
      <vt:lpstr>«Формування почуття національної самосвідомості та любові до рідної землі у дітей дошкільного віку»</vt:lpstr>
      <vt:lpstr>Порядок дений: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METOD1</dc:creator>
  <cp:lastModifiedBy>Руслан</cp:lastModifiedBy>
  <cp:revision>30</cp:revision>
  <dcterms:created xsi:type="dcterms:W3CDTF">2017-02-16T11:33:38Z</dcterms:created>
  <dcterms:modified xsi:type="dcterms:W3CDTF">2017-02-20T21:00:00Z</dcterms:modified>
</cp:coreProperties>
</file>