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04" r:id="rId3"/>
    <p:sldId id="257" r:id="rId4"/>
    <p:sldId id="259" r:id="rId5"/>
    <p:sldId id="260" r:id="rId6"/>
    <p:sldId id="302" r:id="rId7"/>
    <p:sldId id="262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1" r:id="rId17"/>
    <p:sldId id="303" r:id="rId18"/>
    <p:sldId id="300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8000"/>
    <a:srgbClr val="0066FF"/>
    <a:srgbClr val="0033CC"/>
    <a:srgbClr val="CC66FF"/>
    <a:srgbClr val="008080"/>
    <a:srgbClr val="FF9900"/>
    <a:srgbClr val="FF6699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A39-8016-478E-B160-C0DC4DAE783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32460D-C930-48F5-A5EC-672C0530635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A39-8016-478E-B160-C0DC4DAE783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60D-C930-48F5-A5EC-672C053063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A39-8016-478E-B160-C0DC4DAE783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60D-C930-48F5-A5EC-672C053063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A39-8016-478E-B160-C0DC4DAE783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60D-C930-48F5-A5EC-672C053063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A39-8016-478E-B160-C0DC4DAE783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60D-C930-48F5-A5EC-672C053063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A39-8016-478E-B160-C0DC4DAE783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60D-C930-48F5-A5EC-672C053063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A39-8016-478E-B160-C0DC4DAE783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60D-C930-48F5-A5EC-672C053063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A39-8016-478E-B160-C0DC4DAE783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60D-C930-48F5-A5EC-672C053063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A39-8016-478E-B160-C0DC4DAE783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60D-C930-48F5-A5EC-672C053063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A39-8016-478E-B160-C0DC4DAE783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60D-C930-48F5-A5EC-672C053063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5A39-8016-478E-B160-C0DC4DAE783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2460D-C930-48F5-A5EC-672C053063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6B35A39-8016-478E-B160-C0DC4DAE7835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532460D-C930-48F5-A5EC-672C0530635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ua/yandsearch?text=%20%D1%82%D1%80%D1%83%D0%B4%20%D0%B4%D0%B5%D1%82%D0%B5%D0%B9%20%D0%B2%20%D0%B4%D0%B5%D1%82%D1%81%D0%BA%D0%BE%D0%BC%20%D1%81%D0%B0%D0%B4%D1%83%20%D0%BA%D0%B0%D1%80%D1%82%D0%B8%D0%BD%D0%BA%D0%B8&amp;pos=15&amp;uinfo=sw-1010-sh-751-fw-785-fh-545-pd-1&amp;rpt=simage&amp;img_url=http://mamaclub.ua/riaupload/301527975408553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images.yandex.ua/yandsearch?like=http://www.znaikak.ru/design/pic/visred/Detiubir.png&amp;text=%D0%BE%D1%80%D0%B3%D0%B0%D0%BD%D0%B8%D0%B7%D0%B0%D1%86%D0%B8%D1%8F%20%D1%82%D1%80%D1%83%D0%B4%D0%BE%D0%B2%D0%BE%D0%B9%20%D0%B4%D0%B5%D1%8F%D1%82%D0%B5%D0%BB%D1%8C%D0%BD%D0%BE%D1%81%D1%82%D0%B8%20%D0%B4%D0%B5%D1%82%D0%B5%D0%B9%20%D0%B2%20%D0%B4%D0%B5%D1%82%D1%81%D0%BA%D0%BE%D0%BC%20%D1%81%D0%B0%D0%B4%D1%83%20%D0%BA%D0%B0%D1%80%D1%82%D0%B8%D0%BD%D0%BA%D0%B8&amp;pos=28&amp;uinfo=sw-1010-sh-751-fw-968-fh-545-pd-1&amp;rpt=simage&amp;img_url=http://img1.liveinternet.ru/images/attach/c/2/73/926/73926491_1c3f8f0bcef1.pn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ua/yandsearch?source=wiz&amp;uinfo=sw-1010-sh-751-fw-785-fh-545-pd-1&amp;tld=ua&amp;p=6&amp;text=%D0%BE%D1%80%D0%B3%D0%B0%D0%BD%D0%B8%D0%B7%D0%B0%D1%86%D0%B8%D1%8F%20%D1%82%D1%80%D1%83%D0%B4%D0%BE%D0%B2%D0%BE%D0%B9%20%D0%B4%D0%B5%D1%8F%D1%82%D0%B5%D0%BB%D1%8C%D0%BD%D0%BE%D1%81%D1%82%D0%B8%20%D0%B4%D0%B5%D1%82%D0%B5%D0%B9%20%D0%B2%20%D0%B4%D0%B5%D1%82%D1%81%D0%BA%D0%BE%D0%BC%20%D1%81%D0%B0%D0%B4%D1%83%20%D0%BA%D0%B0%D1%80%D1%82%D0%B8%D0%BD%D0%BA%D0%B8&amp;noreask=1&amp;pos=184&amp;rpt=simage&amp;lr=27693&amp;img_url=http://www.motivators.ru/sites/default/files/imagecache/main-motivator/motivator-11225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images.yandex.ua/yandsearch?source=wiz&amp;uinfo=sw-1010-sh-751-fw-785-fh-545-pd-1&amp;tld=ua&amp;p=1&amp;text=%D0%BE%D1%80%D0%B3%D0%B0%D0%BD%D0%B8%D0%B7%D0%B0%D1%86%D0%B8%D1%8F%20%D1%82%D1%80%D1%83%D0%B4%D0%BE%D0%B2%D0%BE%D0%B9%20%D0%B4%D0%B5%D1%8F%D1%82%D0%B5%D0%BB%D1%8C%D0%BD%D0%BE%D1%81%D1%82%D0%B8%20%D0%B4%D0%B5%D1%82%D0%B5%D0%B9%20%D0%B2%20%D0%B4%D0%B5%D1%82%D1%81%D0%BA%D0%BE%D0%BC%20%D1%81%D0%B0%D0%B4%D1%83%20%D0%BA%D0%B0%D1%80%D1%82%D0%B8%D0%BD%D0%BA%D0%B8&amp;noreask=1&amp;pos=43&amp;rpt=simage&amp;lr=27693&amp;img_url=http://www.znaikak.ru/design/pic/visred/Detiubir.pn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images.yandex.ua/yandsearch?source=wiz&amp;uinfo=sw-1010-sh-751-fw-785-fh-545-pd-1&amp;tld=ua&amp;p=8&amp;text=%D0%BE%D1%80%D0%B3%D0%B0%D0%BD%D0%B8%D0%B7%D0%B0%D1%86%D0%B8%D1%8F%20%D1%82%D1%80%D1%83%D0%B4%D0%BE%D0%B2%D0%BE%D0%B9%20%D0%B4%D0%B5%D1%8F%D1%82%D0%B5%D0%BB%D1%8C%D0%BD%D0%BE%D1%81%D1%82%D0%B8%20%D0%B4%D0%B5%D1%82%D0%B5%D0%B9%20%D0%B2%20%D0%B4%D0%B5%D1%82%D1%81%D0%BA%D0%BE%D0%BC%20%D1%81%D0%B0%D0%B4%D1%83%20%D0%BA%D0%B0%D1%80%D1%82%D0%B8%D0%BD%D0%BA%D0%B8&amp;noreask=1&amp;pos=248&amp;rpt=simage&amp;lr=27693&amp;img_url=http://img-fotki.yandex.ru/get/5813/89635038.62d/0_6ff02_bc2f38bb_X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60672" cy="136815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«</a:t>
            </a:r>
            <a:r>
              <a:rPr lang="ru-RU" sz="2000" b="1" dirty="0" err="1">
                <a:solidFill>
                  <a:srgbClr val="C00000"/>
                </a:solidFill>
                <a:latin typeface="Bookman Old Style" pitchFamily="18" charset="0"/>
              </a:rPr>
              <a:t>Трудове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itchFamily="18" charset="0"/>
              </a:rPr>
              <a:t>виховання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 – </a:t>
            </a:r>
            <a:r>
              <a:rPr lang="ru-RU" sz="2000" b="1" dirty="0" err="1">
                <a:solidFill>
                  <a:srgbClr val="C00000"/>
                </a:solidFill>
                <a:latin typeface="Bookman Old Style" pitchFamily="18" charset="0"/>
              </a:rPr>
              <a:t>важливий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itchFamily="18" charset="0"/>
              </a:rPr>
              <a:t>засіб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itchFamily="18" charset="0"/>
              </a:rPr>
              <a:t>ранньої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itchFamily="18" charset="0"/>
              </a:rPr>
              <a:t>соціалізації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itchFamily="18" charset="0"/>
              </a:rPr>
              <a:t>дітей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itchFamily="18" charset="0"/>
              </a:rPr>
              <a:t>дошкільного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itchFamily="18" charset="0"/>
              </a:rPr>
              <a:t>віку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 за </a:t>
            </a:r>
            <a:r>
              <a:rPr lang="ru-RU" sz="2000" b="1" dirty="0" err="1">
                <a:solidFill>
                  <a:srgbClr val="C00000"/>
                </a:solidFill>
                <a:latin typeface="Bookman Old Style" pitchFamily="18" charset="0"/>
              </a:rPr>
              <a:t>освітньою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itchFamily="18" charset="0"/>
              </a:rPr>
              <a:t>лінією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 БК «</a:t>
            </a:r>
            <a:r>
              <a:rPr lang="ru-RU" sz="2000" b="1" dirty="0" err="1">
                <a:solidFill>
                  <a:srgbClr val="C00000"/>
                </a:solidFill>
                <a:latin typeface="Bookman Old Style" pitchFamily="18" charset="0"/>
              </a:rPr>
              <a:t>Дитина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 у </a:t>
            </a:r>
            <a:r>
              <a:rPr lang="ru-RU" sz="2000" b="1" dirty="0" err="1">
                <a:solidFill>
                  <a:srgbClr val="C00000"/>
                </a:solidFill>
                <a:latin typeface="Bookman Old Style" pitchFamily="18" charset="0"/>
              </a:rPr>
              <a:t>світі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Bookman Old Style" pitchFamily="18" charset="0"/>
              </a:rPr>
              <a:t>культури</a:t>
            </a:r>
            <a:endParaRPr lang="ru-RU" sz="2000" b="1" cap="none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0" name="Picture 2" descr="C:\Users\Мама\Desktop\всё-всё\картинки анимашки\54913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3024336" cy="248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5328077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i="1" dirty="0" smtClean="0">
                <a:latin typeface="Bookman Old Style" pitchFamily="18" charset="0"/>
              </a:rPr>
              <a:t>Підготувала </a:t>
            </a:r>
          </a:p>
          <a:p>
            <a:pPr algn="ctr"/>
            <a:r>
              <a:rPr lang="uk-UA" sz="1400" b="1" i="1" dirty="0" smtClean="0">
                <a:latin typeface="Bookman Old Style" pitchFamily="18" charset="0"/>
              </a:rPr>
              <a:t>вихователь-методист </a:t>
            </a:r>
          </a:p>
          <a:p>
            <a:pPr algn="ctr"/>
            <a:r>
              <a:rPr lang="uk-UA" sz="1400" b="1" i="1" dirty="0" err="1" smtClean="0">
                <a:latin typeface="Bookman Old Style" pitchFamily="18" charset="0"/>
              </a:rPr>
              <a:t>Антіпова</a:t>
            </a:r>
            <a:r>
              <a:rPr lang="uk-UA" sz="1400" b="1" i="1" dirty="0" smtClean="0">
                <a:latin typeface="Bookman Old Style" pitchFamily="18" charset="0"/>
              </a:rPr>
              <a:t> Н.М.</a:t>
            </a:r>
          </a:p>
          <a:p>
            <a:pPr algn="ctr"/>
            <a:r>
              <a:rPr lang="uk-UA" sz="1400" b="1" i="1" dirty="0" smtClean="0">
                <a:latin typeface="Bookman Old Style" pitchFamily="18" charset="0"/>
              </a:rPr>
              <a:t>КДНЗ «Дзвіночок» </a:t>
            </a:r>
            <a:endParaRPr lang="ru-RU" sz="1400" b="1" i="1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8064" y="4437112"/>
            <a:ext cx="3681893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Bookman Old Style" pitchFamily="18" charset="0"/>
              </a:rPr>
              <a:t>ПЕДАГОГІЧНА  РАДА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88640"/>
            <a:ext cx="2367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14300"/>
            <a:r>
              <a:rPr lang="ru-RU" sz="2400" b="1" u="sng" spc="50" dirty="0" smtClean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Book Antiqua"/>
                <a:ea typeface="Times New Roman"/>
                <a:cs typeface="Times New Roman"/>
              </a:rPr>
              <a:t>ЗНАЧЕННЯ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Book Antiqua"/>
                <a:ea typeface="Times New Roman"/>
                <a:cs typeface="Times New Roman"/>
              </a:rPr>
              <a:t>: </a:t>
            </a:r>
            <a:endParaRPr lang="ru-RU" sz="2400" b="1" spc="50" dirty="0">
              <a:ln w="11430"/>
              <a:gradFill>
                <a:gsLst>
                  <a:gs pos="25000">
                    <a:srgbClr val="CF543F">
                      <a:satMod val="155000"/>
                    </a:srgbClr>
                  </a:gs>
                  <a:gs pos="100000">
                    <a:srgbClr val="CF543F">
                      <a:shade val="45000"/>
                      <a:satMod val="165000"/>
                    </a:srgbClr>
                  </a:gs>
                </a:gsLst>
                <a:lin ang="5400000"/>
              </a:gradFill>
              <a:latin typeface="Book Antiqua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915" y="764704"/>
            <a:ext cx="89289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rgbClr val="C00000"/>
                </a:solidFill>
                <a:latin typeface="Book Antiqua"/>
                <a:ea typeface="Times New Roman"/>
                <a:cs typeface="Times New Roman"/>
              </a:rPr>
              <a:t>Трудове</a:t>
            </a:r>
            <a:r>
              <a:rPr lang="ru-RU" b="1" dirty="0">
                <a:solidFill>
                  <a:srgbClr val="C000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/>
                <a:ea typeface="Times New Roman"/>
                <a:cs typeface="Times New Roman"/>
              </a:rPr>
              <a:t>виховання</a:t>
            </a:r>
            <a:r>
              <a:rPr lang="ru-RU" b="1" dirty="0">
                <a:solidFill>
                  <a:srgbClr val="C000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/>
                <a:ea typeface="Times New Roman"/>
                <a:cs typeface="Times New Roman"/>
              </a:rPr>
              <a:t>дошкільнят</a:t>
            </a:r>
            <a:r>
              <a:rPr lang="ru-RU" b="1" dirty="0">
                <a:solidFill>
                  <a:srgbClr val="C000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Book Antiqua"/>
                <a:ea typeface="Times New Roman"/>
                <a:cs typeface="Times New Roman"/>
              </a:rPr>
              <a:t>починається</a:t>
            </a:r>
            <a:r>
              <a:rPr lang="ru-RU" b="1" dirty="0">
                <a:solidFill>
                  <a:srgbClr val="C00000"/>
                </a:solidFill>
                <a:latin typeface="Book Antiqua"/>
                <a:ea typeface="Times New Roman"/>
                <a:cs typeface="Times New Roman"/>
              </a:rPr>
              <a:t> з </a:t>
            </a:r>
            <a:r>
              <a:rPr lang="ru-RU" b="1" dirty="0" err="1">
                <a:solidFill>
                  <a:srgbClr val="C00000"/>
                </a:solidFill>
                <a:latin typeface="Book Antiqua"/>
                <a:ea typeface="Times New Roman"/>
                <a:cs typeface="Times New Roman"/>
              </a:rPr>
              <a:t>цього</a:t>
            </a:r>
            <a:r>
              <a:rPr lang="ru-RU" b="1" dirty="0">
                <a:solidFill>
                  <a:srgbClr val="C00000"/>
                </a:solidFill>
                <a:latin typeface="Book Antiqua"/>
                <a:ea typeface="Times New Roman"/>
                <a:cs typeface="Times New Roman"/>
              </a:rPr>
              <a:t> виду </a:t>
            </a:r>
            <a:r>
              <a:rPr lang="ru-RU" b="1" dirty="0" err="1">
                <a:solidFill>
                  <a:srgbClr val="C00000"/>
                </a:solidFill>
                <a:latin typeface="Book Antiqua"/>
                <a:ea typeface="Times New Roman"/>
                <a:cs typeface="Times New Roman"/>
              </a:rPr>
              <a:t>праці</a:t>
            </a:r>
            <a:r>
              <a:rPr lang="ru-RU" b="1" dirty="0">
                <a:solidFill>
                  <a:srgbClr val="C00000"/>
                </a:solidFill>
                <a:latin typeface="Book Antiqua"/>
                <a:ea typeface="Times New Roman"/>
                <a:cs typeface="Times New Roman"/>
              </a:rPr>
              <a:t>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Привчає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дітей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 до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самостійності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, до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подолання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труднощів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озброює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навичками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Очевидна </a:t>
            </a:r>
            <a:r>
              <a:rPr lang="ru-RU" b="1" dirty="0" err="1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його</a:t>
            </a:r>
            <a:r>
              <a:rPr lang="ru-RU" b="1" dirty="0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життєва</a:t>
            </a:r>
            <a:r>
              <a:rPr lang="ru-RU" b="1" dirty="0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необхідність</a:t>
            </a:r>
            <a:r>
              <a:rPr lang="ru-RU" b="1" dirty="0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спрямована</a:t>
            </a:r>
            <a:r>
              <a:rPr lang="ru-RU" b="1" dirty="0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 на </a:t>
            </a:r>
            <a:r>
              <a:rPr lang="ru-RU" b="1" dirty="0" err="1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задоволення</a:t>
            </a:r>
            <a:r>
              <a:rPr lang="ru-RU" b="1" dirty="0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повсякденних</a:t>
            </a:r>
            <a:r>
              <a:rPr lang="ru-RU" b="1" dirty="0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особистих</a:t>
            </a:r>
            <a:r>
              <a:rPr lang="ru-RU" b="1" dirty="0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 потреб </a:t>
            </a:r>
            <a:r>
              <a:rPr lang="ru-RU" b="1" dirty="0" err="1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дитини</a:t>
            </a:r>
            <a:r>
              <a:rPr lang="ru-RU" b="1" dirty="0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Привчає</a:t>
            </a:r>
            <a:r>
              <a:rPr lang="ru-RU" b="1" dirty="0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 до </a:t>
            </a:r>
            <a:r>
              <a:rPr lang="ru-RU" b="1" dirty="0" err="1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систематичної</a:t>
            </a:r>
            <a:r>
              <a:rPr lang="ru-RU" b="1" dirty="0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праці</a:t>
            </a:r>
            <a:r>
              <a:rPr lang="ru-RU" b="1" dirty="0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; </a:t>
            </a:r>
            <a:r>
              <a:rPr lang="ru-RU" b="1" dirty="0" err="1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діти</a:t>
            </a:r>
            <a:r>
              <a:rPr lang="ru-RU" b="1" dirty="0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починають</a:t>
            </a:r>
            <a:r>
              <a:rPr lang="ru-RU" b="1" dirty="0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розуміти</a:t>
            </a:r>
            <a:r>
              <a:rPr lang="ru-RU" b="1" dirty="0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що</a:t>
            </a:r>
            <a:r>
              <a:rPr lang="ru-RU" b="1" dirty="0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всі</a:t>
            </a:r>
            <a:r>
              <a:rPr lang="ru-RU" b="1" dirty="0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мають</a:t>
            </a:r>
            <a:r>
              <a:rPr lang="ru-RU" b="1" dirty="0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трудові</a:t>
            </a:r>
            <a:r>
              <a:rPr lang="ru-RU" b="1" dirty="0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обов'язки</a:t>
            </a:r>
            <a:r>
              <a:rPr lang="ru-RU" b="1" dirty="0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пов'язані</a:t>
            </a:r>
            <a:r>
              <a:rPr lang="ru-RU" b="1" dirty="0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 з </a:t>
            </a:r>
            <a:r>
              <a:rPr lang="ru-RU" b="1" dirty="0" err="1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їх</a:t>
            </a:r>
            <a:r>
              <a:rPr lang="ru-RU" b="1" dirty="0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повсякденними</a:t>
            </a:r>
            <a:r>
              <a:rPr lang="ru-RU" b="1" dirty="0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життєвими</a:t>
            </a:r>
            <a:r>
              <a:rPr lang="ru-RU" b="1" dirty="0">
                <a:solidFill>
                  <a:srgbClr val="00B050"/>
                </a:solidFill>
                <a:latin typeface="Book Antiqua"/>
                <a:ea typeface="Times New Roman"/>
                <a:cs typeface="Times New Roman"/>
              </a:rPr>
              <a:t> потребами;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rgbClr val="00B0F0"/>
                </a:solidFill>
                <a:latin typeface="Book Antiqua"/>
                <a:ea typeface="Times New Roman"/>
                <a:cs typeface="Times New Roman"/>
              </a:rPr>
              <a:t>виховується</a:t>
            </a:r>
            <a:r>
              <a:rPr lang="ru-RU" b="1" dirty="0">
                <a:solidFill>
                  <a:srgbClr val="00B0F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Book Antiqua"/>
                <a:ea typeface="Times New Roman"/>
                <a:cs typeface="Times New Roman"/>
              </a:rPr>
              <a:t>негативне</a:t>
            </a:r>
            <a:r>
              <a:rPr lang="ru-RU" b="1" dirty="0">
                <a:solidFill>
                  <a:srgbClr val="00B0F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Book Antiqua"/>
                <a:ea typeface="Times New Roman"/>
                <a:cs typeface="Times New Roman"/>
              </a:rPr>
              <a:t>ставлення</a:t>
            </a:r>
            <a:r>
              <a:rPr lang="ru-RU" b="1" dirty="0">
                <a:solidFill>
                  <a:srgbClr val="00B0F0"/>
                </a:solidFill>
                <a:latin typeface="Book Antiqua"/>
                <a:ea typeface="Times New Roman"/>
                <a:cs typeface="Times New Roman"/>
              </a:rPr>
              <a:t> до </a:t>
            </a:r>
            <a:r>
              <a:rPr lang="ru-RU" b="1" dirty="0" err="1">
                <a:solidFill>
                  <a:srgbClr val="00B0F0"/>
                </a:solidFill>
                <a:latin typeface="Book Antiqua"/>
                <a:ea typeface="Times New Roman"/>
                <a:cs typeface="Times New Roman"/>
              </a:rPr>
              <a:t>неробства</a:t>
            </a:r>
            <a:r>
              <a:rPr lang="ru-RU" b="1" dirty="0">
                <a:solidFill>
                  <a:srgbClr val="00B0F0"/>
                </a:solidFill>
                <a:latin typeface="Book Antiqua"/>
                <a:ea typeface="Times New Roman"/>
                <a:cs typeface="Times New Roman"/>
              </a:rPr>
              <a:t> та </a:t>
            </a:r>
            <a:r>
              <a:rPr lang="ru-RU" b="1" dirty="0" err="1">
                <a:solidFill>
                  <a:srgbClr val="00B0F0"/>
                </a:solidFill>
                <a:latin typeface="Book Antiqua"/>
                <a:ea typeface="Times New Roman"/>
                <a:cs typeface="Times New Roman"/>
              </a:rPr>
              <a:t>лінощів</a:t>
            </a:r>
            <a:r>
              <a:rPr lang="ru-RU" b="1" dirty="0">
                <a:solidFill>
                  <a:srgbClr val="00B0F0"/>
                </a:solidFill>
                <a:latin typeface="Book Antiqua"/>
                <a:ea typeface="Times New Roman"/>
                <a:cs typeface="Times New Roman"/>
              </a:rPr>
              <a:t>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Діти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вперше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встановлюють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відомі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відносини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 з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оточуючими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 людьми,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усвідомлюють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свої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обов'язки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 по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відношенню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 до них;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дізнаються</a:t>
            </a:r>
            <a:r>
              <a:rPr lang="ru-RU" b="1" dirty="0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ціну</a:t>
            </a:r>
            <a:r>
              <a:rPr lang="ru-RU" b="1" dirty="0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турботам</a:t>
            </a:r>
            <a:r>
              <a:rPr lang="ru-RU" b="1" dirty="0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 про себе і </a:t>
            </a:r>
            <a:r>
              <a:rPr lang="ru-RU" b="1" dirty="0" err="1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набувають</a:t>
            </a:r>
            <a:r>
              <a:rPr lang="ru-RU" b="1" dirty="0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уміння</a:t>
            </a:r>
            <a:r>
              <a:rPr lang="ru-RU" b="1" dirty="0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дієво</a:t>
            </a:r>
            <a:r>
              <a:rPr lang="ru-RU" b="1" dirty="0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піклуватися</a:t>
            </a:r>
            <a:r>
              <a:rPr lang="ru-RU" b="1" dirty="0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 про </a:t>
            </a:r>
            <a:r>
              <a:rPr lang="ru-RU" b="1" dirty="0" err="1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своїх</a:t>
            </a:r>
            <a:r>
              <a:rPr lang="ru-RU" b="1" dirty="0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близьких</a:t>
            </a:r>
            <a:r>
              <a:rPr lang="ru-RU" b="1" dirty="0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Доповнює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внутрішню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 культуру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дитини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: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він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прагне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 бути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корисним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, не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обтяжувати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оточуючих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допомагає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їм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обходитися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своїми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  <a:cs typeface="Times New Roman"/>
              </a:rPr>
              <a:t> силами у великому і малому;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завжди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вимагає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певних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фізичних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і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розумових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зусиль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тим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помітніше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виступають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у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діяльності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дитини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чим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він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молодший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і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чим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менше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він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володіє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навичками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самостійного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одягання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вмивання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їжі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.</a:t>
            </a:r>
            <a:endParaRPr lang="ru-RU" b="1" dirty="0">
              <a:solidFill>
                <a:srgbClr val="0066FF"/>
              </a:solidFill>
              <a:latin typeface="Book Antiqu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61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164629"/>
            <a:ext cx="316835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114300" algn="ctr"/>
            <a:r>
              <a:rPr lang="ru-RU" sz="2800" b="1" dirty="0" smtClean="0">
                <a:ln w="11430"/>
                <a:gradFill>
                  <a:gsLst>
                    <a:gs pos="0">
                      <a:srgbClr val="CF543F">
                        <a:tint val="70000"/>
                        <a:satMod val="245000"/>
                      </a:srgbClr>
                    </a:gs>
                    <a:gs pos="75000">
                      <a:srgbClr val="CF543F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543F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ЗМІСТ:</a:t>
            </a:r>
            <a:endParaRPr lang="ru-RU" sz="2800" b="1" dirty="0">
              <a:ln w="11430"/>
              <a:gradFill>
                <a:gsLst>
                  <a:gs pos="0">
                    <a:srgbClr val="CF543F">
                      <a:tint val="70000"/>
                      <a:satMod val="245000"/>
                    </a:srgbClr>
                  </a:gs>
                  <a:gs pos="75000">
                    <a:srgbClr val="CF543F">
                      <a:tint val="90000"/>
                      <a:shade val="60000"/>
                      <a:satMod val="240000"/>
                    </a:srgbClr>
                  </a:gs>
                  <a:gs pos="100000">
                    <a:srgbClr val="CF543F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107504" y="233609"/>
            <a:ext cx="2808312" cy="4510951"/>
          </a:xfrm>
          <a:prstGeom prst="foldedCorner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14300" algn="ctr"/>
            <a:endParaRPr lang="ru-RU" sz="2000" b="1" i="1" u="sng" dirty="0" smtClean="0">
              <a:solidFill>
                <a:srgbClr val="FF0066"/>
              </a:solidFill>
              <a:latin typeface="Book Antiqua"/>
              <a:ea typeface="Times New Roman"/>
              <a:cs typeface="Times New Roman"/>
            </a:endParaRPr>
          </a:p>
          <a:p>
            <a:pPr indent="114300" algn="ctr"/>
            <a:r>
              <a:rPr lang="ru-RU" sz="2000" b="1" i="1" u="sng" dirty="0">
                <a:solidFill>
                  <a:srgbClr val="FF0066"/>
                </a:solidFill>
                <a:latin typeface="Book Antiqua"/>
                <a:ea typeface="Times New Roman"/>
                <a:cs typeface="Times New Roman"/>
              </a:rPr>
              <a:t>У </a:t>
            </a:r>
            <a:r>
              <a:rPr lang="ru-RU" sz="2000" b="1" i="1" u="sng" dirty="0" err="1">
                <a:solidFill>
                  <a:srgbClr val="FF0066"/>
                </a:solidFill>
                <a:latin typeface="Book Antiqua"/>
                <a:ea typeface="Times New Roman"/>
                <a:cs typeface="Times New Roman"/>
              </a:rPr>
              <a:t>молодших</a:t>
            </a:r>
            <a:r>
              <a:rPr lang="ru-RU" sz="2000" b="1" i="1" u="sng" dirty="0">
                <a:solidFill>
                  <a:srgbClr val="FF0066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000" b="1" i="1" u="sng" dirty="0" err="1">
                <a:solidFill>
                  <a:srgbClr val="FF0066"/>
                </a:solidFill>
                <a:latin typeface="Book Antiqua"/>
                <a:ea typeface="Times New Roman"/>
                <a:cs typeface="Times New Roman"/>
              </a:rPr>
              <a:t>групах</a:t>
            </a:r>
            <a:r>
              <a:rPr lang="ru-RU" sz="2000" b="1" i="1" u="sng" dirty="0">
                <a:solidFill>
                  <a:srgbClr val="FF0066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вчать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дітей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самостійно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й </a:t>
            </a:r>
            <a:r>
              <a:rPr lang="ru-RU" b="1" dirty="0" err="1" smtClean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акуратно</a:t>
            </a:r>
            <a:r>
              <a:rPr lang="ru-RU" b="1" dirty="0" smtClean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правильно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тримати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ложку, не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проливати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їжу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нахилятися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над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тарілкою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самостійно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одягатися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і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роздягатися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вмиватися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, правильно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користуватися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рушником,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сідати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за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стіл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тільки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з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чистими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руками</a:t>
            </a:r>
            <a:r>
              <a:rPr lang="ru-RU" sz="2000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;</a:t>
            </a:r>
            <a:endParaRPr lang="ru-RU" b="1" dirty="0">
              <a:solidFill>
                <a:schemeClr val="tx1"/>
              </a:solidFill>
              <a:latin typeface="Book Antiqua"/>
              <a:ea typeface="Calibri"/>
              <a:cs typeface="Times New Roman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3030642" y="1067732"/>
            <a:ext cx="2952328" cy="4605980"/>
          </a:xfrm>
          <a:prstGeom prst="foldedCorne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14300" algn="ctr"/>
            <a:r>
              <a:rPr lang="ru-RU" sz="2000" b="1" i="1" u="sng" dirty="0" err="1">
                <a:solidFill>
                  <a:srgbClr val="FF0066"/>
                </a:solidFill>
                <a:latin typeface="Book Antiqua"/>
                <a:ea typeface="Times New Roman"/>
                <a:cs typeface="Times New Roman"/>
              </a:rPr>
              <a:t>Діти</a:t>
            </a:r>
            <a:r>
              <a:rPr lang="ru-RU" sz="2000" b="1" i="1" u="sng" dirty="0">
                <a:solidFill>
                  <a:srgbClr val="FF0066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000" b="1" i="1" u="sng" dirty="0" err="1">
                <a:solidFill>
                  <a:srgbClr val="FF0066"/>
                </a:solidFill>
                <a:latin typeface="Book Antiqua"/>
                <a:ea typeface="Times New Roman"/>
                <a:cs typeface="Times New Roman"/>
              </a:rPr>
              <a:t>середньої</a:t>
            </a:r>
            <a:r>
              <a:rPr lang="ru-RU" sz="2000" b="1" i="1" u="sng" dirty="0">
                <a:solidFill>
                  <a:srgbClr val="FF0066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000" b="1" i="1" u="sng" dirty="0" err="1">
                <a:solidFill>
                  <a:srgbClr val="FF0066"/>
                </a:solidFill>
                <a:latin typeface="Book Antiqua"/>
                <a:ea typeface="Times New Roman"/>
                <a:cs typeface="Times New Roman"/>
              </a:rPr>
              <a:t>групи</a:t>
            </a:r>
            <a:endParaRPr lang="ru-RU" sz="2000" b="1" i="1" u="sng" dirty="0">
              <a:solidFill>
                <a:srgbClr val="FF0066"/>
              </a:solidFill>
              <a:latin typeface="Book Antiqua"/>
              <a:ea typeface="Times New Roman"/>
              <a:cs typeface="Times New Roman"/>
            </a:endParaRPr>
          </a:p>
          <a:p>
            <a:pPr indent="114300" algn="ctr"/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можуть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проявляти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більшу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самостійність</a:t>
            </a:r>
            <a:r>
              <a:rPr lang="ru-RU" b="1" dirty="0" smtClean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в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вмиванні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одяганні</a:t>
            </a:r>
            <a:r>
              <a:rPr lang="ru-RU" b="1" dirty="0" smtClean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прийому</a:t>
            </a:r>
            <a:r>
              <a:rPr lang="ru-RU" b="1" dirty="0" smtClean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їжі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, перед ними ставиться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завдання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надання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взаимодопомоги</a:t>
            </a:r>
            <a:r>
              <a:rPr lang="ru-RU" b="1" dirty="0" smtClean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 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при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одяганні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надання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допомоги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малюкам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в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одяганні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прибирання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іграшок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вихователь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все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більше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звертається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до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свідомості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дітей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;</a:t>
            </a:r>
            <a:endParaRPr lang="ru-RU" b="1" dirty="0">
              <a:solidFill>
                <a:schemeClr val="tx1"/>
              </a:solidFill>
              <a:latin typeface="Book Antiqua"/>
              <a:ea typeface="Calibri"/>
              <a:cs typeface="Times New Roman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6127940" y="1484784"/>
            <a:ext cx="2880320" cy="4824536"/>
          </a:xfrm>
          <a:prstGeom prst="foldedCorne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14300" algn="ctr"/>
            <a:r>
              <a:rPr lang="ru-RU" sz="2000" b="1" i="1" u="sng" dirty="0">
                <a:solidFill>
                  <a:srgbClr val="FF0066"/>
                </a:solidFill>
                <a:latin typeface="Book Antiqua"/>
                <a:ea typeface="Times New Roman"/>
                <a:cs typeface="Times New Roman"/>
              </a:rPr>
              <a:t>У старшому </a:t>
            </a:r>
            <a:r>
              <a:rPr lang="ru-RU" sz="2000" b="1" i="1" u="sng" dirty="0" err="1">
                <a:solidFill>
                  <a:srgbClr val="FF0066"/>
                </a:solidFill>
                <a:latin typeface="Book Antiqua"/>
                <a:ea typeface="Times New Roman"/>
                <a:cs typeface="Times New Roman"/>
              </a:rPr>
              <a:t>дошкільному</a:t>
            </a:r>
            <a:r>
              <a:rPr lang="ru-RU" sz="2000" b="1" i="1" u="sng" dirty="0">
                <a:solidFill>
                  <a:srgbClr val="FF0066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000" b="1" i="1" u="sng" dirty="0" err="1">
                <a:solidFill>
                  <a:srgbClr val="FF0066"/>
                </a:solidFill>
                <a:latin typeface="Book Antiqua"/>
                <a:ea typeface="Times New Roman"/>
                <a:cs typeface="Times New Roman"/>
              </a:rPr>
              <a:t>віці</a:t>
            </a:r>
            <a:r>
              <a:rPr lang="ru-RU" sz="2000" b="1" i="1" u="sng" dirty="0">
                <a:solidFill>
                  <a:srgbClr val="FF0066"/>
                </a:solidFill>
                <a:latin typeface="Book Antiqua"/>
                <a:ea typeface="Times New Roman"/>
                <a:cs typeface="Times New Roman"/>
              </a:rPr>
              <a:t> </a:t>
            </a:r>
          </a:p>
          <a:p>
            <a:pPr indent="114300" algn="ctr"/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велике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значення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надається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тривалим</a:t>
            </a:r>
            <a:r>
              <a:rPr lang="ru-RU" b="1" dirty="0" smtClean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обов'язків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по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самообслуговуванню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продовжують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привчати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дбайливо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ставитися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до речей: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чистити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одягу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взуття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лагодити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іграшки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, книги,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включають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в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навчання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дітей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молодших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груп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елементарним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умінням</a:t>
            </a:r>
            <a:r>
              <a:rPr lang="ru-RU" b="1" dirty="0">
                <a:solidFill>
                  <a:schemeClr val="tx1"/>
                </a:solidFill>
                <a:latin typeface="Book Antiqua"/>
                <a:ea typeface="Times New Roman"/>
                <a:cs typeface="Times New Roman"/>
              </a:rPr>
              <a:t>.</a:t>
            </a:r>
            <a:endParaRPr lang="ru-RU" b="1" dirty="0">
              <a:solidFill>
                <a:schemeClr val="tx1"/>
              </a:solidFill>
              <a:latin typeface="Book Antiqua"/>
              <a:ea typeface="Calibri"/>
              <a:cs typeface="Times New Roman"/>
            </a:endParaRPr>
          </a:p>
        </p:txBody>
      </p:sp>
      <p:pic>
        <p:nvPicPr>
          <p:cNvPr id="7170" name="Picture 2" descr="http://mbdou-181.ucoz.ru/_si/0/9653649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6" r="18107"/>
          <a:stretch/>
        </p:blipFill>
        <p:spPr bwMode="auto">
          <a:xfrm>
            <a:off x="340243" y="4738291"/>
            <a:ext cx="2071517" cy="202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51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800" b="1" dirty="0">
                <a:solidFill>
                  <a:srgbClr val="C00000"/>
                </a:solidFill>
                <a:latin typeface="Book Antiqua"/>
                <a:ea typeface="Times New Roman"/>
                <a:cs typeface="Times New Roman"/>
              </a:rPr>
              <a:t>Показ </a:t>
            </a:r>
            <a:r>
              <a:rPr lang="ru-RU" sz="2800" b="1" dirty="0" err="1">
                <a:solidFill>
                  <a:srgbClr val="C00000"/>
                </a:solidFill>
                <a:latin typeface="Book Antiqua"/>
                <a:ea typeface="Times New Roman"/>
                <a:cs typeface="Times New Roman"/>
              </a:rPr>
              <a:t>кожної</a:t>
            </a:r>
            <a:r>
              <a:rPr lang="ru-RU" sz="2800" b="1" dirty="0">
                <a:solidFill>
                  <a:srgbClr val="C000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Book Antiqua"/>
                <a:ea typeface="Times New Roman"/>
                <a:cs typeface="Times New Roman"/>
              </a:rPr>
              <a:t>трудової</a:t>
            </a:r>
            <a:r>
              <a:rPr lang="ru-RU" sz="2800" b="1" dirty="0">
                <a:solidFill>
                  <a:srgbClr val="C000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Book Antiqua"/>
                <a:ea typeface="Times New Roman"/>
                <a:cs typeface="Times New Roman"/>
              </a:rPr>
              <a:t>дії</a:t>
            </a:r>
            <a:r>
              <a:rPr lang="ru-RU" sz="2800" b="1" dirty="0">
                <a:solidFill>
                  <a:srgbClr val="C00000"/>
                </a:solidFill>
                <a:latin typeface="Book Antiqua"/>
                <a:ea typeface="Times New Roman"/>
                <a:cs typeface="Times New Roman"/>
              </a:rPr>
              <a:t> і </a:t>
            </a:r>
            <a:r>
              <a:rPr lang="ru-RU" sz="2800" b="1" dirty="0" err="1">
                <a:solidFill>
                  <a:srgbClr val="C00000"/>
                </a:solidFill>
                <a:latin typeface="Book Antiqua"/>
                <a:ea typeface="Times New Roman"/>
                <a:cs typeface="Times New Roman"/>
              </a:rPr>
              <a:t>його</a:t>
            </a:r>
            <a:r>
              <a:rPr lang="ru-RU" sz="2800" b="1" dirty="0">
                <a:solidFill>
                  <a:srgbClr val="C000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latin typeface="Book Antiqua"/>
                <a:ea typeface="Times New Roman"/>
                <a:cs typeface="Times New Roman"/>
              </a:rPr>
              <a:t>послідовності</a:t>
            </a:r>
            <a:r>
              <a:rPr lang="ru-RU" sz="2800" b="1" dirty="0">
                <a:solidFill>
                  <a:srgbClr val="C00000"/>
                </a:solidFill>
                <a:latin typeface="Book Antiqua"/>
                <a:ea typeface="Times New Roman"/>
                <a:cs typeface="Times New Roman"/>
              </a:rPr>
              <a:t>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800" b="1" dirty="0" err="1" smtClean="0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ретельне</a:t>
            </a:r>
            <a:r>
              <a:rPr lang="ru-RU" sz="2800" b="1" dirty="0" smtClean="0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пояснення</a:t>
            </a:r>
            <a:r>
              <a:rPr lang="ru-RU" sz="2800" b="1" dirty="0">
                <a:solidFill>
                  <a:srgbClr val="FF0000"/>
                </a:solidFill>
                <a:latin typeface="Book Antiqua"/>
                <a:ea typeface="Times New Roman"/>
                <a:cs typeface="Times New Roman"/>
              </a:rPr>
              <a:t>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800" b="1" dirty="0" err="1" smtClean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загальне</a:t>
            </a:r>
            <a:r>
              <a:rPr lang="ru-RU" sz="2800" b="1" dirty="0" smtClean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нагадування</a:t>
            </a:r>
            <a:r>
              <a:rPr lang="ru-RU" sz="2800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,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800" b="1" dirty="0" err="1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перевірка</a:t>
            </a:r>
            <a:r>
              <a:rPr lang="ru-RU" sz="2800" b="1" dirty="0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 і </a:t>
            </a:r>
            <a:r>
              <a:rPr lang="ru-RU" sz="2800" b="1" dirty="0" err="1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оцінка</a:t>
            </a:r>
            <a:r>
              <a:rPr lang="ru-RU" sz="2800" b="1" dirty="0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800" b="1" dirty="0" err="1">
                <a:solidFill>
                  <a:srgbClr val="FF0066"/>
                </a:solidFill>
                <a:latin typeface="Book Antiqua"/>
                <a:ea typeface="Times New Roman"/>
                <a:cs typeface="Times New Roman"/>
              </a:rPr>
              <a:t>самооцінка</a:t>
            </a:r>
            <a:r>
              <a:rPr lang="ru-RU" sz="2800" b="1" dirty="0">
                <a:solidFill>
                  <a:srgbClr val="FF0066"/>
                </a:solidFill>
                <a:latin typeface="Book Antiqua"/>
                <a:ea typeface="Times New Roman"/>
                <a:cs typeface="Times New Roman"/>
              </a:rPr>
              <a:t>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800" b="1" dirty="0" err="1">
                <a:solidFill>
                  <a:srgbClr val="0070C0"/>
                </a:solidFill>
                <a:latin typeface="Book Antiqua"/>
                <a:ea typeface="Times New Roman"/>
                <a:cs typeface="Times New Roman"/>
              </a:rPr>
              <a:t>заохочення</a:t>
            </a:r>
            <a:r>
              <a:rPr lang="ru-RU" sz="2800" b="1" dirty="0">
                <a:solidFill>
                  <a:srgbClr val="0070C0"/>
                </a:solidFill>
                <a:latin typeface="Book Antiqua"/>
                <a:ea typeface="Times New Roman"/>
                <a:cs typeface="Times New Roman"/>
              </a:rPr>
              <a:t>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800" b="1" dirty="0" err="1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спостереження</a:t>
            </a:r>
            <a:r>
              <a:rPr lang="ru-RU" sz="2800" b="1" dirty="0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 за </a:t>
            </a:r>
            <a:r>
              <a:rPr lang="ru-RU" sz="2800" b="1" dirty="0" err="1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поведінкою</a:t>
            </a:r>
            <a:r>
              <a:rPr lang="ru-RU" sz="2800" b="1" dirty="0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оточуючих</a:t>
            </a:r>
            <a:r>
              <a:rPr lang="ru-RU" sz="2800" b="1" dirty="0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дорослих</a:t>
            </a:r>
            <a:r>
              <a:rPr lang="ru-RU" sz="2800" b="1" dirty="0">
                <a:solidFill>
                  <a:srgbClr val="7030A0"/>
                </a:solidFill>
                <a:latin typeface="Book Antiqua"/>
                <a:ea typeface="Times New Roman"/>
                <a:cs typeface="Times New Roman"/>
              </a:rPr>
              <a:t>,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800" b="1" dirty="0" err="1">
                <a:solidFill>
                  <a:srgbClr val="00B0F0"/>
                </a:solidFill>
                <a:latin typeface="Book Antiqua"/>
                <a:ea typeface="Times New Roman"/>
                <a:cs typeface="Times New Roman"/>
              </a:rPr>
              <a:t>розглядання</a:t>
            </a:r>
            <a:r>
              <a:rPr lang="ru-RU" sz="2800" b="1" dirty="0">
                <a:solidFill>
                  <a:srgbClr val="00B0F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B0F0"/>
                </a:solidFill>
                <a:latin typeface="Book Antiqua"/>
                <a:ea typeface="Times New Roman"/>
                <a:cs typeface="Times New Roman"/>
              </a:rPr>
              <a:t>ілюстрацій</a:t>
            </a:r>
            <a:r>
              <a:rPr lang="ru-RU" sz="2800" b="1" dirty="0">
                <a:solidFill>
                  <a:srgbClr val="00B0F0"/>
                </a:solidFill>
                <a:latin typeface="Book Antiqua"/>
                <a:ea typeface="Times New Roman"/>
                <a:cs typeface="Times New Roman"/>
              </a:rPr>
              <a:t> до книг,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800" b="1" dirty="0" err="1">
                <a:solidFill>
                  <a:srgbClr val="CC3300"/>
                </a:solidFill>
                <a:latin typeface="Book Antiqua"/>
                <a:ea typeface="Times New Roman"/>
                <a:cs typeface="Times New Roman"/>
              </a:rPr>
              <a:t>читання</a:t>
            </a:r>
            <a:r>
              <a:rPr lang="ru-RU" sz="2800" b="1" dirty="0">
                <a:solidFill>
                  <a:srgbClr val="CC33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CC3300"/>
                </a:solidFill>
                <a:latin typeface="Book Antiqua"/>
                <a:ea typeface="Times New Roman"/>
                <a:cs typeface="Times New Roman"/>
              </a:rPr>
              <a:t>художніх</a:t>
            </a:r>
            <a:r>
              <a:rPr lang="ru-RU" sz="2800" b="1" dirty="0">
                <a:solidFill>
                  <a:srgbClr val="CC33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CC3300"/>
                </a:solidFill>
                <a:latin typeface="Book Antiqua"/>
                <a:ea typeface="Times New Roman"/>
                <a:cs typeface="Times New Roman"/>
              </a:rPr>
              <a:t>творів</a:t>
            </a:r>
            <a:r>
              <a:rPr lang="ru-RU" sz="2800" b="1" dirty="0">
                <a:solidFill>
                  <a:srgbClr val="CC3300"/>
                </a:solidFill>
                <a:latin typeface="Book Antiqua"/>
                <a:ea typeface="Times New Roman"/>
                <a:cs typeface="Times New Roman"/>
              </a:rPr>
              <a:t>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800" b="1" dirty="0">
                <a:solidFill>
                  <a:srgbClr val="FFC000"/>
                </a:solidFill>
                <a:latin typeface="Book Antiqua"/>
                <a:ea typeface="Times New Roman"/>
                <a:cs typeface="Times New Roman"/>
              </a:rPr>
              <a:t>перегляди </a:t>
            </a:r>
            <a:r>
              <a:rPr lang="ru-RU" sz="2800" b="1" dirty="0" err="1">
                <a:solidFill>
                  <a:srgbClr val="FFC000"/>
                </a:solidFill>
                <a:latin typeface="Book Antiqua"/>
                <a:ea typeface="Times New Roman"/>
                <a:cs typeface="Times New Roman"/>
              </a:rPr>
              <a:t>лялькових</a:t>
            </a:r>
            <a:r>
              <a:rPr lang="ru-RU" sz="2800" b="1" dirty="0">
                <a:solidFill>
                  <a:srgbClr val="FFC0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FFC000"/>
                </a:solidFill>
                <a:latin typeface="Book Antiqua"/>
                <a:ea typeface="Times New Roman"/>
                <a:cs typeface="Times New Roman"/>
              </a:rPr>
              <a:t>вистав</a:t>
            </a:r>
            <a:r>
              <a:rPr lang="ru-RU" sz="2800" b="1" dirty="0">
                <a:solidFill>
                  <a:srgbClr val="FFC000"/>
                </a:solidFill>
                <a:latin typeface="Book Antiqua"/>
                <a:ea typeface="Times New Roman"/>
                <a:cs typeface="Times New Roman"/>
              </a:rPr>
              <a:t> і </a:t>
            </a:r>
            <a:r>
              <a:rPr lang="ru-RU" sz="2800" b="1" dirty="0" err="1">
                <a:solidFill>
                  <a:srgbClr val="FFC000"/>
                </a:solidFill>
                <a:latin typeface="Book Antiqua"/>
                <a:ea typeface="Times New Roman"/>
                <a:cs typeface="Times New Roman"/>
              </a:rPr>
              <a:t>ін</a:t>
            </a:r>
            <a:r>
              <a:rPr lang="ru-RU" sz="2800" b="1" dirty="0">
                <a:solidFill>
                  <a:srgbClr val="FFC000"/>
                </a:solidFill>
                <a:latin typeface="Book Antiqua"/>
                <a:ea typeface="Times New Roman"/>
                <a:cs typeface="Times New Roman"/>
              </a:rPr>
              <a:t>.</a:t>
            </a:r>
            <a:endParaRPr lang="ru-RU" sz="2800" b="1" dirty="0">
              <a:solidFill>
                <a:srgbClr val="FFC000"/>
              </a:solidFill>
              <a:latin typeface="Book Antiqua"/>
              <a:ea typeface="Calibri"/>
              <a:cs typeface="Times New Roman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55776" y="260648"/>
            <a:ext cx="367240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МЕТОДИ: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0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70" y="764704"/>
            <a:ext cx="1685422" cy="1781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85427"/>
            <a:ext cx="89644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  <a:latin typeface="Book Antiqua"/>
                <a:ea typeface="Times New Roman"/>
              </a:rPr>
              <a:t>ДІТИ СТАРШОГО ДОШКІЛЬНОГО ВІКУ МОЖУТЬ ВИКОНУВАТИ ТАКІ ВИДИ РОБІТ, ЩО ОБ'ЄДНУЮТЬСЯ ПОНЯТТЯМ «</a:t>
            </a:r>
            <a:r>
              <a:rPr lang="ru-RU" b="1" dirty="0" smtClean="0">
                <a:solidFill>
                  <a:srgbClr val="008000"/>
                </a:solidFill>
                <a:latin typeface="Book Antiqua"/>
                <a:ea typeface="Times New Roman"/>
              </a:rPr>
              <a:t>ГОСПОДАРСЬКО-ПОБУТОВА ПРАЦЯ»:</a:t>
            </a:r>
            <a:endParaRPr lang="ru-RU" b="1" dirty="0">
              <a:solidFill>
                <a:srgbClr val="008000"/>
              </a:solidFill>
              <a:latin typeface="Book Antiqua"/>
              <a:ea typeface="Times New Roman"/>
            </a:endParaRPr>
          </a:p>
          <a:p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</a:rPr>
              <a:t>1.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</a:rPr>
              <a:t>Утримувати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</a:rPr>
              <a:t> в порядку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</a:rPr>
              <a:t>свої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</a:rPr>
              <a:t>іграшки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</a:rPr>
              <a:t>настільні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</a:rPr>
              <a:t>ігри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</a:rPr>
              <a:t>посібники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Book Antiqua"/>
                <a:ea typeface="Times New Roman"/>
              </a:rPr>
              <a:t>                     для 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</a:rPr>
              <a:t>занять;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</a:rPr>
              <a:t>протирати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</a:rPr>
              <a:t>їх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</a:rPr>
              <a:t> сирою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</a:rPr>
              <a:t>ганчіркою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</a:rPr>
              <a:t>;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</a:rPr>
              <a:t>мити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</a:rPr>
              <a:t>деякі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Book Antiqua"/>
                <a:ea typeface="Times New Roman"/>
              </a:rPr>
              <a:t>іграшки</a:t>
            </a:r>
            <a:r>
              <a:rPr lang="ru-RU" b="1" dirty="0">
                <a:solidFill>
                  <a:srgbClr val="FF0000"/>
                </a:solidFill>
                <a:latin typeface="Book Antiqua"/>
                <a:ea typeface="Times New Roman"/>
              </a:rPr>
              <a:t>.</a:t>
            </a:r>
          </a:p>
          <a:p>
            <a:r>
              <a:rPr lang="ru-RU" b="1" dirty="0">
                <a:solidFill>
                  <a:srgbClr val="008000"/>
                </a:solidFill>
                <a:latin typeface="Book Antiqua"/>
                <a:ea typeface="Times New Roman"/>
              </a:rPr>
              <a:t>2. </a:t>
            </a:r>
            <a:r>
              <a:rPr lang="ru-RU" b="1" dirty="0" err="1">
                <a:solidFill>
                  <a:srgbClr val="008000"/>
                </a:solidFill>
                <a:latin typeface="Book Antiqua"/>
                <a:ea typeface="Times New Roman"/>
              </a:rPr>
              <a:t>Протирати</a:t>
            </a:r>
            <a:r>
              <a:rPr lang="ru-RU" b="1" dirty="0">
                <a:solidFill>
                  <a:srgbClr val="00800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Book Antiqua"/>
                <a:ea typeface="Times New Roman"/>
              </a:rPr>
              <a:t>меблі</a:t>
            </a:r>
            <a:r>
              <a:rPr lang="ru-RU" b="1" dirty="0">
                <a:solidFill>
                  <a:srgbClr val="008000"/>
                </a:solidFill>
                <a:latin typeface="Book Antiqua"/>
                <a:ea typeface="Times New Roman"/>
              </a:rPr>
              <a:t> (разом з </a:t>
            </a:r>
            <a:r>
              <a:rPr lang="ru-RU" b="1" dirty="0" err="1">
                <a:solidFill>
                  <a:srgbClr val="008000"/>
                </a:solidFill>
                <a:latin typeface="Book Antiqua"/>
                <a:ea typeface="Times New Roman"/>
              </a:rPr>
              <a:t>кимось</a:t>
            </a:r>
            <a:r>
              <a:rPr lang="ru-RU" b="1" dirty="0">
                <a:solidFill>
                  <a:srgbClr val="00800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Book Antiqua"/>
                <a:ea typeface="Times New Roman"/>
              </a:rPr>
              <a:t>із</a:t>
            </a:r>
            <a:r>
              <a:rPr lang="ru-RU" b="1" dirty="0">
                <a:solidFill>
                  <a:srgbClr val="00800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 smtClean="0">
                <a:solidFill>
                  <a:srgbClr val="008000"/>
                </a:solidFill>
                <a:latin typeface="Book Antiqua"/>
                <a:ea typeface="Times New Roman"/>
              </a:rPr>
              <a:t>дорослих</a:t>
            </a:r>
            <a:r>
              <a:rPr lang="ru-RU" b="1" dirty="0" smtClean="0">
                <a:solidFill>
                  <a:srgbClr val="008000"/>
                </a:solidFill>
                <a:latin typeface="Book Antiqua"/>
                <a:ea typeface="Times New Roman"/>
              </a:rPr>
              <a:t>)</a:t>
            </a:r>
            <a:endParaRPr lang="ru-RU" b="1" dirty="0">
              <a:solidFill>
                <a:srgbClr val="008000"/>
              </a:solidFill>
              <a:latin typeface="Book Antiqua"/>
              <a:ea typeface="Times New Roman"/>
            </a:endParaRPr>
          </a:p>
          <a:p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</a:rPr>
              <a:t>3.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</a:rPr>
              <a:t>Прати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</a:rPr>
              <a:t>одяг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</a:rPr>
              <a:t> для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</a:rPr>
              <a:t>ляльок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</a:rPr>
              <a:t>,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</a:rPr>
              <a:t>дрібні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</a:rPr>
              <a:t>особисті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</a:rPr>
              <a:t>речі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</a:rPr>
              <a:t> (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</a:rPr>
              <a:t>носові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</a:rPr>
              <a:t>хустки</a:t>
            </a:r>
            <a:r>
              <a:rPr lang="ru-RU" b="1" dirty="0" smtClean="0">
                <a:solidFill>
                  <a:srgbClr val="0066FF"/>
                </a:solidFill>
                <a:latin typeface="Book Antiqua"/>
                <a:ea typeface="Times New Roman"/>
              </a:rPr>
              <a:t>,</a:t>
            </a:r>
          </a:p>
          <a:p>
            <a:r>
              <a:rPr lang="ru-RU" b="1" dirty="0" smtClean="0">
                <a:solidFill>
                  <a:srgbClr val="0066FF"/>
                </a:solidFill>
                <a:latin typeface="Book Antiqua"/>
                <a:ea typeface="Times New Roman"/>
              </a:rPr>
              <a:t>  </a:t>
            </a:r>
            <a:r>
              <a:rPr lang="ru-RU" b="1" dirty="0" err="1" smtClean="0">
                <a:solidFill>
                  <a:srgbClr val="0066FF"/>
                </a:solidFill>
                <a:latin typeface="Book Antiqua"/>
                <a:ea typeface="Times New Roman"/>
              </a:rPr>
              <a:t>стрічки</a:t>
            </a:r>
            <a:r>
              <a:rPr lang="ru-RU" b="1" dirty="0" smtClean="0">
                <a:solidFill>
                  <a:srgbClr val="0066FF"/>
                </a:solidFill>
                <a:latin typeface="Book Antiqua"/>
                <a:ea typeface="Times New Roman"/>
              </a:rPr>
              <a:t>), </a:t>
            </a:r>
            <a:r>
              <a:rPr lang="ru-RU" b="1" dirty="0" err="1">
                <a:solidFill>
                  <a:srgbClr val="0066FF"/>
                </a:solidFill>
                <a:latin typeface="Book Antiqua"/>
                <a:ea typeface="Times New Roman"/>
              </a:rPr>
              <a:t>серветки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</a:rPr>
              <a:t> </a:t>
            </a:r>
            <a:r>
              <a:rPr lang="ru-RU" b="1" dirty="0" smtClean="0">
                <a:solidFill>
                  <a:srgbClr val="0066FF"/>
                </a:solidFill>
                <a:latin typeface="Book Antiqua"/>
                <a:ea typeface="Times New Roman"/>
              </a:rPr>
              <a:t> і </a:t>
            </a:r>
            <a:r>
              <a:rPr lang="ru-RU" b="1" dirty="0">
                <a:solidFill>
                  <a:srgbClr val="0066FF"/>
                </a:solidFill>
                <a:latin typeface="Book Antiqua"/>
                <a:ea typeface="Times New Roman"/>
              </a:rPr>
              <a:t>т. п.</a:t>
            </a:r>
          </a:p>
          <a:p>
            <a:r>
              <a:rPr lang="ru-RU" b="1" dirty="0">
                <a:solidFill>
                  <a:srgbClr val="CC66FF"/>
                </a:solidFill>
                <a:latin typeface="Book Antiqua"/>
                <a:ea typeface="Times New Roman"/>
              </a:rPr>
              <a:t>4. </a:t>
            </a:r>
            <a:r>
              <a:rPr lang="ru-RU" b="1" dirty="0" err="1">
                <a:solidFill>
                  <a:srgbClr val="CC66FF"/>
                </a:solidFill>
                <a:latin typeface="Book Antiqua"/>
                <a:ea typeface="Times New Roman"/>
              </a:rPr>
              <a:t>Накривати</a:t>
            </a:r>
            <a:r>
              <a:rPr lang="ru-RU" b="1" dirty="0">
                <a:solidFill>
                  <a:srgbClr val="CC66FF"/>
                </a:solidFill>
                <a:latin typeface="Book Antiqua"/>
                <a:ea typeface="Times New Roman"/>
              </a:rPr>
              <a:t> на </a:t>
            </a:r>
            <a:r>
              <a:rPr lang="ru-RU" b="1" dirty="0" err="1">
                <a:solidFill>
                  <a:srgbClr val="CC66FF"/>
                </a:solidFill>
                <a:latin typeface="Book Antiqua"/>
                <a:ea typeface="Times New Roman"/>
              </a:rPr>
              <a:t>стіл</a:t>
            </a:r>
            <a:r>
              <a:rPr lang="ru-RU" b="1" dirty="0">
                <a:solidFill>
                  <a:srgbClr val="CC66FF"/>
                </a:solidFill>
                <a:latin typeface="Book Antiqua"/>
                <a:ea typeface="Times New Roman"/>
              </a:rPr>
              <a:t>, </a:t>
            </a:r>
            <a:r>
              <a:rPr lang="ru-RU" b="1" dirty="0" err="1">
                <a:solidFill>
                  <a:srgbClr val="CC66FF"/>
                </a:solidFill>
                <a:latin typeface="Book Antiqua"/>
                <a:ea typeface="Times New Roman"/>
              </a:rPr>
              <a:t>прибирати</a:t>
            </a:r>
            <a:r>
              <a:rPr lang="ru-RU" b="1" dirty="0">
                <a:solidFill>
                  <a:srgbClr val="CC66FF"/>
                </a:solidFill>
                <a:latin typeface="Book Antiqua"/>
                <a:ea typeface="Times New Roman"/>
              </a:rPr>
              <a:t> посуд </a:t>
            </a:r>
            <a:r>
              <a:rPr lang="ru-RU" b="1" dirty="0" err="1">
                <a:solidFill>
                  <a:srgbClr val="CC66FF"/>
                </a:solidFill>
                <a:latin typeface="Book Antiqua"/>
                <a:ea typeface="Times New Roman"/>
              </a:rPr>
              <a:t>після</a:t>
            </a:r>
            <a:r>
              <a:rPr lang="ru-RU" b="1" dirty="0">
                <a:solidFill>
                  <a:srgbClr val="CC66FF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CC66FF"/>
                </a:solidFill>
                <a:latin typeface="Book Antiqua"/>
                <a:ea typeface="Times New Roman"/>
              </a:rPr>
              <a:t>їжі</a:t>
            </a:r>
            <a:r>
              <a:rPr lang="ru-RU" b="1" dirty="0">
                <a:solidFill>
                  <a:srgbClr val="CC66FF"/>
                </a:solidFill>
                <a:latin typeface="Book Antiqua"/>
                <a:ea typeface="Times New Roman"/>
              </a:rPr>
              <a:t>; </a:t>
            </a:r>
            <a:r>
              <a:rPr lang="ru-RU" b="1" dirty="0" err="1">
                <a:solidFill>
                  <a:srgbClr val="CC66FF"/>
                </a:solidFill>
                <a:latin typeface="Book Antiqua"/>
                <a:ea typeface="Times New Roman"/>
              </a:rPr>
              <a:t>мити</a:t>
            </a:r>
            <a:r>
              <a:rPr lang="ru-RU" b="1" dirty="0">
                <a:solidFill>
                  <a:srgbClr val="CC66FF"/>
                </a:solidFill>
                <a:latin typeface="Book Antiqua"/>
                <a:ea typeface="Times New Roman"/>
              </a:rPr>
              <a:t> чашки, ложки та </a:t>
            </a:r>
            <a:r>
              <a:rPr lang="ru-RU" b="1" dirty="0" err="1">
                <a:solidFill>
                  <a:srgbClr val="CC66FF"/>
                </a:solidFill>
                <a:latin typeface="Book Antiqua"/>
                <a:ea typeface="Times New Roman"/>
              </a:rPr>
              <a:t>інший</a:t>
            </a:r>
            <a:r>
              <a:rPr lang="ru-RU" b="1" dirty="0">
                <a:solidFill>
                  <a:srgbClr val="CC66FF"/>
                </a:solidFill>
                <a:latin typeface="Book Antiqua"/>
                <a:ea typeface="Times New Roman"/>
              </a:rPr>
              <a:t> посуд </a:t>
            </a:r>
            <a:r>
              <a:rPr lang="ru-RU" b="1" dirty="0" err="1">
                <a:solidFill>
                  <a:srgbClr val="CC66FF"/>
                </a:solidFill>
                <a:latin typeface="Book Antiqua"/>
                <a:ea typeface="Times New Roman"/>
              </a:rPr>
              <a:t>після</a:t>
            </a:r>
            <a:r>
              <a:rPr lang="ru-RU" b="1" dirty="0">
                <a:solidFill>
                  <a:srgbClr val="CC66FF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CC66FF"/>
                </a:solidFill>
                <a:latin typeface="Book Antiqua"/>
                <a:ea typeface="Times New Roman"/>
              </a:rPr>
              <a:t>сніданку</a:t>
            </a:r>
            <a:r>
              <a:rPr lang="ru-RU" b="1" dirty="0">
                <a:solidFill>
                  <a:srgbClr val="CC66FF"/>
                </a:solidFill>
                <a:latin typeface="Book Antiqua"/>
                <a:ea typeface="Times New Roman"/>
              </a:rPr>
              <a:t>.</a:t>
            </a:r>
          </a:p>
          <a:p>
            <a:r>
              <a:rPr lang="ru-RU" b="1" dirty="0">
                <a:solidFill>
                  <a:srgbClr val="FF6699"/>
                </a:solidFill>
                <a:latin typeface="Book Antiqua"/>
                <a:ea typeface="Times New Roman"/>
              </a:rPr>
              <a:t>5. </a:t>
            </a:r>
            <a:r>
              <a:rPr lang="ru-RU" b="1" dirty="0" err="1">
                <a:solidFill>
                  <a:srgbClr val="FF6699"/>
                </a:solidFill>
                <a:latin typeface="Book Antiqua"/>
                <a:ea typeface="Times New Roman"/>
              </a:rPr>
              <a:t>Підмітати</a:t>
            </a:r>
            <a:r>
              <a:rPr lang="ru-RU" b="1" dirty="0">
                <a:solidFill>
                  <a:srgbClr val="FF6699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FF6699"/>
                </a:solidFill>
                <a:latin typeface="Book Antiqua"/>
                <a:ea typeface="Times New Roman"/>
              </a:rPr>
              <a:t>вологим</a:t>
            </a:r>
            <a:r>
              <a:rPr lang="ru-RU" b="1" dirty="0">
                <a:solidFill>
                  <a:srgbClr val="FF6699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FF6699"/>
                </a:solidFill>
                <a:latin typeface="Book Antiqua"/>
                <a:ea typeface="Times New Roman"/>
              </a:rPr>
              <a:t>віником</a:t>
            </a:r>
            <a:r>
              <a:rPr lang="ru-RU" b="1" dirty="0">
                <a:solidFill>
                  <a:srgbClr val="FF6699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FF6699"/>
                </a:solidFill>
                <a:latin typeface="Book Antiqua"/>
                <a:ea typeface="Times New Roman"/>
              </a:rPr>
              <a:t>підлогу</a:t>
            </a:r>
            <a:r>
              <a:rPr lang="ru-RU" b="1" dirty="0">
                <a:solidFill>
                  <a:srgbClr val="FF6699"/>
                </a:solidFill>
                <a:latin typeface="Book Antiqua"/>
                <a:ea typeface="Times New Roman"/>
              </a:rPr>
              <a:t> в </a:t>
            </a:r>
            <a:r>
              <a:rPr lang="ru-RU" b="1" dirty="0" err="1">
                <a:solidFill>
                  <a:srgbClr val="FF6699"/>
                </a:solidFill>
                <a:latin typeface="Book Antiqua"/>
                <a:ea typeface="Times New Roman"/>
              </a:rPr>
              <a:t>кімнаті</a:t>
            </a:r>
            <a:r>
              <a:rPr lang="ru-RU" b="1" dirty="0">
                <a:solidFill>
                  <a:srgbClr val="FF6699"/>
                </a:solidFill>
                <a:latin typeface="Book Antiqua"/>
                <a:ea typeface="Times New Roman"/>
              </a:rPr>
              <a:t>, невеликий </a:t>
            </a:r>
            <a:r>
              <a:rPr lang="ru-RU" b="1" dirty="0" err="1">
                <a:solidFill>
                  <a:srgbClr val="FF6699"/>
                </a:solidFill>
                <a:latin typeface="Book Antiqua"/>
                <a:ea typeface="Times New Roman"/>
              </a:rPr>
              <a:t>мітлою</a:t>
            </a:r>
            <a:r>
              <a:rPr lang="ru-RU" b="1" dirty="0">
                <a:solidFill>
                  <a:srgbClr val="FF6699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FF6699"/>
                </a:solidFill>
                <a:latin typeface="Book Antiqua"/>
                <a:ea typeface="Times New Roman"/>
              </a:rPr>
              <a:t>доріжку</a:t>
            </a:r>
            <a:r>
              <a:rPr lang="ru-RU" b="1" dirty="0">
                <a:solidFill>
                  <a:srgbClr val="FF6699"/>
                </a:solidFill>
                <a:latin typeface="Book Antiqua"/>
                <a:ea typeface="Times New Roman"/>
              </a:rPr>
              <a:t> у </a:t>
            </a:r>
            <a:r>
              <a:rPr lang="ru-RU" b="1" dirty="0" err="1">
                <a:solidFill>
                  <a:srgbClr val="FF6699"/>
                </a:solidFill>
                <a:latin typeface="Book Antiqua"/>
                <a:ea typeface="Times New Roman"/>
              </a:rPr>
              <a:t>дворі</a:t>
            </a:r>
            <a:r>
              <a:rPr lang="ru-RU" b="1" dirty="0">
                <a:solidFill>
                  <a:srgbClr val="FF6699"/>
                </a:solidFill>
                <a:latin typeface="Book Antiqua"/>
                <a:ea typeface="Times New Roman"/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</a:rPr>
              <a:t>6.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</a:rPr>
              <a:t>Допомагати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</a:rPr>
              <a:t>дорослим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</a:rPr>
              <a:t>приготуванні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</a:rPr>
              <a:t>їжі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</a:rPr>
              <a:t>: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</a:rPr>
              <a:t>варену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</a:rPr>
              <a:t>картоплю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</a:rPr>
              <a:t>чистити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</a:rPr>
              <a:t>різати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</a:rPr>
              <a:t>варені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</a:rPr>
              <a:t>овочі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</a:rPr>
              <a:t> для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</a:rPr>
              <a:t>вінегрету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</a:rPr>
              <a:t>мити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</a:rPr>
              <a:t>овочі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</a:rPr>
              <a:t>робити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</a:rPr>
              <a:t>пиріжки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</a:rPr>
              <a:t>печиво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</a:rPr>
              <a:t>збирати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</a:rPr>
              <a:t> і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</a:rPr>
              <a:t>чистити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ook Antiqua"/>
                <a:ea typeface="Times New Roman"/>
              </a:rPr>
              <a:t>ягоди</a:t>
            </a:r>
            <a:r>
              <a:rPr lang="ru-RU" b="1" dirty="0">
                <a:solidFill>
                  <a:srgbClr val="002060"/>
                </a:solidFill>
                <a:latin typeface="Book Antiqua"/>
                <a:ea typeface="Times New Roman"/>
              </a:rPr>
              <a:t>.</a:t>
            </a:r>
          </a:p>
          <a:p>
            <a:r>
              <a:rPr lang="ru-RU" b="1" dirty="0">
                <a:solidFill>
                  <a:srgbClr val="008000"/>
                </a:solidFill>
                <a:latin typeface="Book Antiqua"/>
                <a:ea typeface="Times New Roman"/>
              </a:rPr>
              <a:t>7. </a:t>
            </a:r>
            <a:r>
              <a:rPr lang="ru-RU" b="1" dirty="0" err="1">
                <a:solidFill>
                  <a:srgbClr val="008000"/>
                </a:solidFill>
                <a:latin typeface="Book Antiqua"/>
                <a:ea typeface="Times New Roman"/>
              </a:rPr>
              <a:t>Надавати</a:t>
            </a:r>
            <a:r>
              <a:rPr lang="ru-RU" b="1" dirty="0">
                <a:solidFill>
                  <a:srgbClr val="00800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Book Antiqua"/>
                <a:ea typeface="Times New Roman"/>
              </a:rPr>
              <a:t>посильну</a:t>
            </a:r>
            <a:r>
              <a:rPr lang="ru-RU" b="1" dirty="0">
                <a:solidFill>
                  <a:srgbClr val="00800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Book Antiqua"/>
                <a:ea typeface="Times New Roman"/>
              </a:rPr>
              <a:t>допомогу</a:t>
            </a:r>
            <a:r>
              <a:rPr lang="ru-RU" b="1" dirty="0">
                <a:solidFill>
                  <a:srgbClr val="008000"/>
                </a:solidFill>
                <a:latin typeface="Book Antiqua"/>
                <a:ea typeface="Times New Roman"/>
              </a:rPr>
              <a:t> в </a:t>
            </a:r>
            <a:r>
              <a:rPr lang="ru-RU" b="1" dirty="0" err="1">
                <a:solidFill>
                  <a:srgbClr val="008000"/>
                </a:solidFill>
                <a:latin typeface="Book Antiqua"/>
                <a:ea typeface="Times New Roman"/>
              </a:rPr>
              <a:t>різних</a:t>
            </a:r>
            <a:r>
              <a:rPr lang="ru-RU" b="1" dirty="0">
                <a:solidFill>
                  <a:srgbClr val="00800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Book Antiqua"/>
                <a:ea typeface="Times New Roman"/>
              </a:rPr>
              <a:t>господарських</a:t>
            </a:r>
            <a:r>
              <a:rPr lang="ru-RU" b="1" dirty="0">
                <a:solidFill>
                  <a:srgbClr val="008000"/>
                </a:solidFill>
                <a:latin typeface="Book Antiqua"/>
                <a:ea typeface="Times New Roman"/>
              </a:rPr>
              <a:t> справах: </a:t>
            </a:r>
            <a:r>
              <a:rPr lang="ru-RU" b="1" dirty="0" err="1">
                <a:solidFill>
                  <a:srgbClr val="008000"/>
                </a:solidFill>
                <a:latin typeface="Book Antiqua"/>
                <a:ea typeface="Times New Roman"/>
              </a:rPr>
              <a:t>повісити</a:t>
            </a:r>
            <a:r>
              <a:rPr lang="ru-RU" b="1" dirty="0">
                <a:solidFill>
                  <a:srgbClr val="00800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Book Antiqua"/>
                <a:ea typeface="Times New Roman"/>
              </a:rPr>
              <a:t>або</a:t>
            </a:r>
            <a:r>
              <a:rPr lang="ru-RU" b="1" dirty="0">
                <a:solidFill>
                  <a:srgbClr val="00800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Book Antiqua"/>
                <a:ea typeface="Times New Roman"/>
              </a:rPr>
              <a:t>зняти</a:t>
            </a:r>
            <a:r>
              <a:rPr lang="ru-RU" b="1" dirty="0">
                <a:solidFill>
                  <a:srgbClr val="008000"/>
                </a:solidFill>
                <a:latin typeface="Book Antiqua"/>
                <a:ea typeface="Times New Roman"/>
              </a:rPr>
              <a:t> з </a:t>
            </a:r>
            <a:r>
              <a:rPr lang="ru-RU" b="1" dirty="0" err="1">
                <a:solidFill>
                  <a:srgbClr val="008000"/>
                </a:solidFill>
                <a:latin typeface="Book Antiqua"/>
                <a:ea typeface="Times New Roman"/>
              </a:rPr>
              <a:t>мотузки</a:t>
            </a:r>
            <a:r>
              <a:rPr lang="ru-RU" b="1" dirty="0">
                <a:solidFill>
                  <a:srgbClr val="00800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 smtClean="0">
                <a:solidFill>
                  <a:srgbClr val="008000"/>
                </a:solidFill>
                <a:latin typeface="Book Antiqua"/>
                <a:ea typeface="Times New Roman"/>
              </a:rPr>
              <a:t>невелику</a:t>
            </a:r>
            <a:r>
              <a:rPr lang="ru-RU" b="1" dirty="0" smtClean="0">
                <a:solidFill>
                  <a:srgbClr val="008000"/>
                </a:solidFill>
                <a:latin typeface="Book Antiqua"/>
                <a:ea typeface="Times New Roman"/>
              </a:rPr>
              <a:t> </a:t>
            </a:r>
            <a:r>
              <a:rPr lang="ru-RU" b="1" dirty="0">
                <a:solidFill>
                  <a:srgbClr val="008000"/>
                </a:solidFill>
                <a:latin typeface="Book Antiqua"/>
                <a:ea typeface="Times New Roman"/>
              </a:rPr>
              <a:t>за </a:t>
            </a:r>
            <a:r>
              <a:rPr lang="ru-RU" b="1" dirty="0" err="1">
                <a:solidFill>
                  <a:srgbClr val="008000"/>
                </a:solidFill>
                <a:latin typeface="Book Antiqua"/>
                <a:ea typeface="Times New Roman"/>
              </a:rPr>
              <a:t>розміром</a:t>
            </a:r>
            <a:r>
              <a:rPr lang="ru-RU" b="1" dirty="0">
                <a:solidFill>
                  <a:srgbClr val="00800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 smtClean="0">
                <a:solidFill>
                  <a:srgbClr val="008000"/>
                </a:solidFill>
                <a:latin typeface="Book Antiqua"/>
                <a:ea typeface="Times New Roman"/>
              </a:rPr>
              <a:t>білизну</a:t>
            </a:r>
            <a:r>
              <a:rPr lang="ru-RU" b="1" dirty="0" smtClean="0">
                <a:solidFill>
                  <a:srgbClr val="008000"/>
                </a:solidFill>
                <a:latin typeface="Book Antiqua"/>
                <a:ea typeface="Times New Roman"/>
              </a:rPr>
              <a:t>, </a:t>
            </a:r>
            <a:r>
              <a:rPr lang="ru-RU" b="1" dirty="0" err="1">
                <a:solidFill>
                  <a:srgbClr val="008000"/>
                </a:solidFill>
                <a:latin typeface="Book Antiqua"/>
                <a:ea typeface="Times New Roman"/>
              </a:rPr>
              <a:t>допомогти</a:t>
            </a:r>
            <a:r>
              <a:rPr lang="ru-RU" b="1" dirty="0">
                <a:solidFill>
                  <a:srgbClr val="008000"/>
                </a:solidFill>
                <a:latin typeface="Book Antiqua"/>
                <a:ea typeface="Times New Roman"/>
              </a:rPr>
              <a:t> нести сумку з покупками, </a:t>
            </a:r>
            <a:r>
              <a:rPr lang="ru-RU" b="1" dirty="0" err="1">
                <a:solidFill>
                  <a:srgbClr val="008000"/>
                </a:solidFill>
                <a:latin typeface="Book Antiqua"/>
                <a:ea typeface="Times New Roman"/>
              </a:rPr>
              <a:t>купувати</a:t>
            </a:r>
            <a:r>
              <a:rPr lang="ru-RU" b="1" dirty="0">
                <a:solidFill>
                  <a:srgbClr val="00800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Book Antiqua"/>
                <a:ea typeface="Times New Roman"/>
              </a:rPr>
              <a:t>хліб</a:t>
            </a:r>
            <a:r>
              <a:rPr lang="ru-RU" b="1" dirty="0">
                <a:solidFill>
                  <a:srgbClr val="008000"/>
                </a:solidFill>
                <a:latin typeface="Book Antiqua"/>
                <a:ea typeface="Times New Roman"/>
              </a:rPr>
              <a:t>, принести, </a:t>
            </a:r>
            <a:r>
              <a:rPr lang="ru-RU" b="1" dirty="0" err="1">
                <a:solidFill>
                  <a:srgbClr val="008000"/>
                </a:solidFill>
                <a:latin typeface="Book Antiqua"/>
                <a:ea typeface="Times New Roman"/>
              </a:rPr>
              <a:t>віднести</a:t>
            </a:r>
            <a:r>
              <a:rPr lang="ru-RU" b="1" dirty="0">
                <a:solidFill>
                  <a:srgbClr val="00800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Book Antiqua"/>
                <a:ea typeface="Times New Roman"/>
              </a:rPr>
              <a:t>річ</a:t>
            </a:r>
            <a:r>
              <a:rPr lang="ru-RU" b="1" dirty="0">
                <a:solidFill>
                  <a:srgbClr val="008000"/>
                </a:solidFill>
                <a:latin typeface="Book Antiqua"/>
                <a:ea typeface="Times New Roman"/>
              </a:rPr>
              <a:t>, </a:t>
            </a:r>
            <a:r>
              <a:rPr lang="ru-RU" b="1" dirty="0" err="1" smtClean="0">
                <a:solidFill>
                  <a:srgbClr val="008000"/>
                </a:solidFill>
                <a:latin typeface="Book Antiqua"/>
                <a:ea typeface="Times New Roman"/>
              </a:rPr>
              <a:t>підняти</a:t>
            </a:r>
            <a:r>
              <a:rPr lang="ru-RU" b="1" dirty="0" smtClean="0">
                <a:solidFill>
                  <a:srgbClr val="008000"/>
                </a:solidFill>
                <a:latin typeface="Book Antiqua"/>
                <a:ea typeface="Times New Roman"/>
              </a:rPr>
              <a:t>, </a:t>
            </a:r>
            <a:r>
              <a:rPr lang="ru-RU" b="1" dirty="0" err="1" smtClean="0">
                <a:solidFill>
                  <a:srgbClr val="008000"/>
                </a:solidFill>
                <a:latin typeface="Book Antiqua"/>
                <a:ea typeface="Times New Roman"/>
              </a:rPr>
              <a:t>що</a:t>
            </a:r>
            <a:r>
              <a:rPr lang="ru-RU" b="1" dirty="0" smtClean="0">
                <a:solidFill>
                  <a:srgbClr val="008000"/>
                </a:solidFill>
                <a:latin typeface="Book Antiqua"/>
                <a:ea typeface="Times New Roman"/>
              </a:rPr>
              <a:t> впали.</a:t>
            </a:r>
            <a:endParaRPr lang="ru-RU" b="1" dirty="0">
              <a:solidFill>
                <a:srgbClr val="008000"/>
              </a:solidFill>
              <a:latin typeface="Book Antiqua"/>
              <a:ea typeface="Times New Roman"/>
            </a:endParaRPr>
          </a:p>
          <a:p>
            <a:r>
              <a:rPr lang="ru-RU" b="1" dirty="0">
                <a:solidFill>
                  <a:srgbClr val="0033CC"/>
                </a:solidFill>
                <a:latin typeface="Book Antiqua"/>
                <a:ea typeface="Times New Roman"/>
              </a:rPr>
              <a:t>8. </a:t>
            </a:r>
            <a:r>
              <a:rPr lang="ru-RU" b="1" dirty="0" err="1">
                <a:solidFill>
                  <a:srgbClr val="0033CC"/>
                </a:solidFill>
                <a:latin typeface="Book Antiqua"/>
                <a:ea typeface="Times New Roman"/>
              </a:rPr>
              <a:t>Приносити</a:t>
            </a:r>
            <a:r>
              <a:rPr lang="ru-RU" b="1" dirty="0">
                <a:solidFill>
                  <a:srgbClr val="0033CC"/>
                </a:solidFill>
                <a:latin typeface="Book Antiqua"/>
                <a:ea typeface="Times New Roman"/>
              </a:rPr>
              <a:t> воду в невеликих </a:t>
            </a:r>
            <a:r>
              <a:rPr lang="ru-RU" b="1" dirty="0" err="1">
                <a:solidFill>
                  <a:srgbClr val="0033CC"/>
                </a:solidFill>
                <a:latin typeface="Book Antiqua"/>
                <a:ea typeface="Times New Roman"/>
              </a:rPr>
              <a:t>відерцях</a:t>
            </a:r>
            <a:r>
              <a:rPr lang="ru-RU" b="1" dirty="0">
                <a:solidFill>
                  <a:srgbClr val="0033CC"/>
                </a:solidFill>
                <a:latin typeface="Book Antiqua"/>
                <a:ea typeface="Times New Roman"/>
              </a:rPr>
              <a:t>, </a:t>
            </a:r>
            <a:r>
              <a:rPr lang="ru-RU" b="1" dirty="0" err="1">
                <a:solidFill>
                  <a:srgbClr val="0033CC"/>
                </a:solidFill>
                <a:latin typeface="Book Antiqua"/>
                <a:ea typeface="Times New Roman"/>
              </a:rPr>
              <a:t>колоті</a:t>
            </a:r>
            <a:r>
              <a:rPr lang="ru-RU" b="1" dirty="0">
                <a:solidFill>
                  <a:srgbClr val="0033CC"/>
                </a:solidFill>
                <a:latin typeface="Book Antiqua"/>
                <a:ea typeface="Times New Roman"/>
              </a:rPr>
              <a:t> дрова, </a:t>
            </a:r>
            <a:r>
              <a:rPr lang="ru-RU" b="1" dirty="0" err="1" smtClean="0">
                <a:solidFill>
                  <a:srgbClr val="0033CC"/>
                </a:solidFill>
                <a:latin typeface="Book Antiqua"/>
                <a:ea typeface="Times New Roman"/>
              </a:rPr>
              <a:t>переворошувати</a:t>
            </a:r>
            <a:r>
              <a:rPr lang="ru-RU" b="1" dirty="0" smtClean="0">
                <a:solidFill>
                  <a:srgbClr val="0033CC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33CC"/>
                </a:solidFill>
                <a:latin typeface="Book Antiqua"/>
                <a:ea typeface="Times New Roman"/>
              </a:rPr>
              <a:t>сіно</a:t>
            </a:r>
            <a:r>
              <a:rPr lang="ru-RU" b="1" dirty="0">
                <a:solidFill>
                  <a:srgbClr val="0033CC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33CC"/>
                </a:solidFill>
                <a:latin typeface="Book Antiqua"/>
                <a:ea typeface="Times New Roman"/>
              </a:rPr>
              <a:t>біля</a:t>
            </a:r>
            <a:r>
              <a:rPr lang="ru-RU" b="1" dirty="0">
                <a:solidFill>
                  <a:srgbClr val="0033CC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33CC"/>
                </a:solidFill>
                <a:latin typeface="Book Antiqua"/>
                <a:ea typeface="Times New Roman"/>
              </a:rPr>
              <a:t>будинку</a:t>
            </a:r>
            <a:r>
              <a:rPr lang="ru-RU" b="1" dirty="0">
                <a:solidFill>
                  <a:srgbClr val="0033CC"/>
                </a:solidFill>
                <a:latin typeface="Book Antiqua"/>
                <a:ea typeface="Times New Roman"/>
              </a:rPr>
              <a:t>, </a:t>
            </a:r>
            <a:r>
              <a:rPr lang="ru-RU" b="1" dirty="0" err="1">
                <a:solidFill>
                  <a:srgbClr val="0033CC"/>
                </a:solidFill>
                <a:latin typeface="Book Antiqua"/>
                <a:ea typeface="Times New Roman"/>
              </a:rPr>
              <a:t>згребти</a:t>
            </a:r>
            <a:r>
              <a:rPr lang="ru-RU" b="1" dirty="0">
                <a:solidFill>
                  <a:srgbClr val="0033CC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33CC"/>
                </a:solidFill>
                <a:latin typeface="Book Antiqua"/>
                <a:ea typeface="Times New Roman"/>
              </a:rPr>
              <a:t>його</a:t>
            </a:r>
            <a:r>
              <a:rPr lang="ru-RU" b="1" dirty="0">
                <a:solidFill>
                  <a:srgbClr val="0033CC"/>
                </a:solidFill>
                <a:latin typeface="Book Antiqua"/>
                <a:ea typeface="Times New Roman"/>
              </a:rPr>
              <a:t> в </a:t>
            </a:r>
            <a:r>
              <a:rPr lang="ru-RU" b="1" dirty="0" err="1">
                <a:solidFill>
                  <a:srgbClr val="0033CC"/>
                </a:solidFill>
                <a:latin typeface="Book Antiqua"/>
                <a:ea typeface="Times New Roman"/>
              </a:rPr>
              <a:t>невеликі</a:t>
            </a:r>
            <a:r>
              <a:rPr lang="ru-RU" b="1" dirty="0">
                <a:solidFill>
                  <a:srgbClr val="0033CC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33CC"/>
                </a:solidFill>
                <a:latin typeface="Book Antiqua"/>
                <a:ea typeface="Times New Roman"/>
              </a:rPr>
              <a:t>копиці</a:t>
            </a:r>
            <a:r>
              <a:rPr lang="ru-RU" b="1" dirty="0">
                <a:solidFill>
                  <a:srgbClr val="0033CC"/>
                </a:solidFill>
                <a:latin typeface="Book Antiqua"/>
                <a:ea typeface="Times New Roman"/>
              </a:rPr>
              <a:t>.</a:t>
            </a:r>
          </a:p>
          <a:p>
            <a:r>
              <a:rPr lang="ru-RU" b="1" dirty="0">
                <a:solidFill>
                  <a:srgbClr val="008080"/>
                </a:solidFill>
                <a:latin typeface="Book Antiqua"/>
                <a:ea typeface="Times New Roman"/>
              </a:rPr>
              <a:t>9. </a:t>
            </a:r>
            <a:r>
              <a:rPr lang="ru-RU" b="1" dirty="0" err="1">
                <a:solidFill>
                  <a:srgbClr val="008080"/>
                </a:solidFill>
                <a:latin typeface="Book Antiqua"/>
                <a:ea typeface="Times New Roman"/>
              </a:rPr>
              <a:t>Виявляти</a:t>
            </a:r>
            <a:r>
              <a:rPr lang="ru-RU" b="1" dirty="0">
                <a:solidFill>
                  <a:srgbClr val="00808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8080"/>
                </a:solidFill>
                <a:latin typeface="Book Antiqua"/>
                <a:ea typeface="Times New Roman"/>
              </a:rPr>
              <a:t>турботу</a:t>
            </a:r>
            <a:r>
              <a:rPr lang="ru-RU" b="1" dirty="0">
                <a:solidFill>
                  <a:srgbClr val="008080"/>
                </a:solidFill>
                <a:latin typeface="Book Antiqua"/>
                <a:ea typeface="Times New Roman"/>
              </a:rPr>
              <a:t> про </a:t>
            </a:r>
            <a:r>
              <a:rPr lang="ru-RU" b="1" dirty="0" err="1">
                <a:solidFill>
                  <a:srgbClr val="008080"/>
                </a:solidFill>
                <a:latin typeface="Book Antiqua"/>
                <a:ea typeface="Times New Roman"/>
              </a:rPr>
              <a:t>молодших</a:t>
            </a:r>
            <a:r>
              <a:rPr lang="ru-RU" b="1" dirty="0">
                <a:solidFill>
                  <a:srgbClr val="008080"/>
                </a:solidFill>
                <a:latin typeface="Book Antiqua"/>
                <a:ea typeface="Times New Roman"/>
              </a:rPr>
              <a:t> (</a:t>
            </a:r>
            <a:r>
              <a:rPr lang="ru-RU" b="1" dirty="0" err="1">
                <a:solidFill>
                  <a:srgbClr val="008080"/>
                </a:solidFill>
                <a:latin typeface="Book Antiqua"/>
                <a:ea typeface="Times New Roman"/>
              </a:rPr>
              <a:t>допомагати</a:t>
            </a:r>
            <a:r>
              <a:rPr lang="ru-RU" b="1" dirty="0">
                <a:solidFill>
                  <a:srgbClr val="00808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8080"/>
                </a:solidFill>
                <a:latin typeface="Book Antiqua"/>
                <a:ea typeface="Times New Roman"/>
              </a:rPr>
              <a:t>одягатися</a:t>
            </a:r>
            <a:r>
              <a:rPr lang="ru-RU" b="1" dirty="0">
                <a:solidFill>
                  <a:srgbClr val="008080"/>
                </a:solidFill>
                <a:latin typeface="Book Antiqua"/>
                <a:ea typeface="Times New Roman"/>
              </a:rPr>
              <a:t>, </a:t>
            </a:r>
            <a:r>
              <a:rPr lang="ru-RU" b="1" dirty="0" err="1">
                <a:solidFill>
                  <a:srgbClr val="008080"/>
                </a:solidFill>
                <a:latin typeface="Book Antiqua"/>
                <a:ea typeface="Times New Roman"/>
              </a:rPr>
              <a:t>гуляти</a:t>
            </a:r>
            <a:r>
              <a:rPr lang="ru-RU" b="1" dirty="0">
                <a:solidFill>
                  <a:srgbClr val="008080"/>
                </a:solidFill>
                <a:latin typeface="Book Antiqua"/>
                <a:ea typeface="Times New Roman"/>
              </a:rPr>
              <a:t>, </a:t>
            </a:r>
            <a:r>
              <a:rPr lang="ru-RU" b="1" dirty="0" err="1">
                <a:solidFill>
                  <a:srgbClr val="008080"/>
                </a:solidFill>
                <a:latin typeface="Book Antiqua"/>
                <a:ea typeface="Times New Roman"/>
              </a:rPr>
              <a:t>грати</a:t>
            </a:r>
            <a:r>
              <a:rPr lang="ru-RU" b="1" dirty="0">
                <a:solidFill>
                  <a:srgbClr val="008080"/>
                </a:solidFill>
                <a:latin typeface="Book Antiqua"/>
                <a:ea typeface="Times New Roman"/>
              </a:rPr>
              <a:t>, </a:t>
            </a:r>
            <a:r>
              <a:rPr lang="ru-RU" b="1" dirty="0" err="1">
                <a:solidFill>
                  <a:srgbClr val="008080"/>
                </a:solidFill>
                <a:latin typeface="Book Antiqua"/>
                <a:ea typeface="Times New Roman"/>
              </a:rPr>
              <a:t>заспівати</a:t>
            </a:r>
            <a:r>
              <a:rPr lang="ru-RU" b="1" dirty="0">
                <a:solidFill>
                  <a:srgbClr val="00808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8080"/>
                </a:solidFill>
                <a:latin typeface="Book Antiqua"/>
                <a:ea typeface="Times New Roman"/>
              </a:rPr>
              <a:t>пісеньку</a:t>
            </a:r>
            <a:r>
              <a:rPr lang="ru-RU" b="1" dirty="0">
                <a:solidFill>
                  <a:srgbClr val="008080"/>
                </a:solidFill>
                <a:latin typeface="Book Antiqua"/>
                <a:ea typeface="Times New Roman"/>
              </a:rPr>
              <a:t>, </a:t>
            </a:r>
            <a:r>
              <a:rPr lang="ru-RU" b="1" dirty="0" err="1">
                <a:solidFill>
                  <a:srgbClr val="008080"/>
                </a:solidFill>
                <a:latin typeface="Book Antiqua"/>
                <a:ea typeface="Times New Roman"/>
              </a:rPr>
              <a:t>прочитати</a:t>
            </a:r>
            <a:r>
              <a:rPr lang="ru-RU" b="1" dirty="0">
                <a:solidFill>
                  <a:srgbClr val="00808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8080"/>
                </a:solidFill>
                <a:latin typeface="Book Antiqua"/>
                <a:ea typeface="Times New Roman"/>
              </a:rPr>
              <a:t>напам'ять</a:t>
            </a:r>
            <a:r>
              <a:rPr lang="ru-RU" b="1" dirty="0">
                <a:solidFill>
                  <a:srgbClr val="00808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008080"/>
                </a:solidFill>
                <a:latin typeface="Book Antiqua"/>
                <a:ea typeface="Times New Roman"/>
              </a:rPr>
              <a:t>вірш</a:t>
            </a:r>
            <a:r>
              <a:rPr lang="ru-RU" b="1" dirty="0">
                <a:solidFill>
                  <a:srgbClr val="008080"/>
                </a:solidFill>
                <a:latin typeface="Book Antiqua"/>
                <a:ea typeface="Times New Roman"/>
              </a:rPr>
              <a:t>).</a:t>
            </a:r>
          </a:p>
          <a:p>
            <a:r>
              <a:rPr lang="ru-RU" b="1" dirty="0">
                <a:solidFill>
                  <a:srgbClr val="FF9900"/>
                </a:solidFill>
                <a:latin typeface="Book Antiqua"/>
                <a:ea typeface="Times New Roman"/>
              </a:rPr>
              <a:t>10. </a:t>
            </a:r>
            <a:r>
              <a:rPr lang="ru-RU" b="1" dirty="0" err="1">
                <a:solidFill>
                  <a:srgbClr val="FF9900"/>
                </a:solidFill>
                <a:latin typeface="Book Antiqua"/>
                <a:ea typeface="Times New Roman"/>
              </a:rPr>
              <a:t>Надавати</a:t>
            </a:r>
            <a:r>
              <a:rPr lang="ru-RU" b="1" dirty="0">
                <a:solidFill>
                  <a:srgbClr val="FF9900"/>
                </a:solidFill>
                <a:latin typeface="Book Antiqua"/>
                <a:ea typeface="Times New Roman"/>
              </a:rPr>
              <a:t> </a:t>
            </a:r>
            <a:r>
              <a:rPr lang="ru-RU" b="1" dirty="0" smtClean="0">
                <a:solidFill>
                  <a:srgbClr val="FF990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 smtClean="0">
                <a:solidFill>
                  <a:srgbClr val="FF9900"/>
                </a:solidFill>
                <a:latin typeface="Book Antiqua"/>
                <a:ea typeface="Times New Roman"/>
              </a:rPr>
              <a:t>допомогу</a:t>
            </a:r>
            <a:r>
              <a:rPr lang="ru-RU" b="1" dirty="0" smtClean="0">
                <a:solidFill>
                  <a:srgbClr val="FF9900"/>
                </a:solidFill>
                <a:latin typeface="Book Antiqua"/>
                <a:ea typeface="Times New Roman"/>
              </a:rPr>
              <a:t> </a:t>
            </a:r>
            <a:r>
              <a:rPr lang="ru-RU" b="1" dirty="0" err="1">
                <a:solidFill>
                  <a:srgbClr val="FF9900"/>
                </a:solidFill>
                <a:latin typeface="Book Antiqua"/>
                <a:ea typeface="Times New Roman"/>
              </a:rPr>
              <a:t>бабусі</a:t>
            </a:r>
            <a:r>
              <a:rPr lang="ru-RU" b="1" dirty="0">
                <a:solidFill>
                  <a:srgbClr val="FF9900"/>
                </a:solidFill>
                <a:latin typeface="Book Antiqua"/>
                <a:ea typeface="Times New Roman"/>
              </a:rPr>
              <a:t>, </a:t>
            </a:r>
            <a:r>
              <a:rPr lang="ru-RU" b="1" dirty="0" err="1" smtClean="0">
                <a:solidFill>
                  <a:srgbClr val="FF9900"/>
                </a:solidFill>
                <a:latin typeface="Book Antiqua"/>
                <a:ea typeface="Times New Roman"/>
              </a:rPr>
              <a:t>дідусю</a:t>
            </a:r>
            <a:r>
              <a:rPr lang="ru-RU" b="1" dirty="0" smtClean="0">
                <a:solidFill>
                  <a:srgbClr val="FF9900"/>
                </a:solidFill>
                <a:latin typeface="Book Antiqua"/>
                <a:ea typeface="Times New Roman"/>
              </a:rPr>
              <a:t>, мамы </a:t>
            </a:r>
            <a:r>
              <a:rPr lang="ru-RU" b="1" dirty="0">
                <a:solidFill>
                  <a:srgbClr val="FF9900"/>
                </a:solidFill>
                <a:latin typeface="Book Antiqua"/>
                <a:ea typeface="Times New Roman"/>
              </a:rPr>
              <a:t>і </a:t>
            </a:r>
            <a:r>
              <a:rPr lang="ru-RU" b="1" dirty="0" err="1" smtClean="0">
                <a:solidFill>
                  <a:srgbClr val="FF9900"/>
                </a:solidFill>
                <a:latin typeface="Book Antiqua"/>
                <a:ea typeface="Times New Roman"/>
              </a:rPr>
              <a:t>татові</a:t>
            </a:r>
            <a:r>
              <a:rPr lang="ru-RU" b="1" dirty="0" smtClean="0">
                <a:solidFill>
                  <a:srgbClr val="FF9900"/>
                </a:solidFill>
                <a:latin typeface="Book Antiqua"/>
                <a:ea typeface="Times New Roman"/>
              </a:rPr>
              <a:t>, </a:t>
            </a:r>
            <a:r>
              <a:rPr lang="ru-RU" b="1" dirty="0" err="1">
                <a:solidFill>
                  <a:srgbClr val="FF9900"/>
                </a:solidFill>
                <a:latin typeface="Book Antiqua"/>
                <a:ea typeface="Times New Roman"/>
              </a:rPr>
              <a:t>літнім</a:t>
            </a:r>
            <a:r>
              <a:rPr lang="ru-RU" b="1" dirty="0">
                <a:solidFill>
                  <a:srgbClr val="FF9900"/>
                </a:solidFill>
                <a:latin typeface="Book Antiqua"/>
                <a:ea typeface="Times New Roman"/>
              </a:rPr>
              <a:t> людям.</a:t>
            </a:r>
            <a:endParaRPr lang="ru-RU" b="1" dirty="0">
              <a:solidFill>
                <a:srgbClr val="FF9900"/>
              </a:solidFill>
              <a:latin typeface="Book Antiqua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910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6632"/>
            <a:ext cx="5751896" cy="65864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ПРАЦЯ ДІТЕЙ </a:t>
            </a:r>
            <a:r>
              <a:rPr lang="ru-RU" sz="3200" b="1" dirty="0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В </a:t>
            </a:r>
            <a:r>
              <a:rPr lang="ru-RU" sz="3200" b="1" dirty="0" smtClean="0">
                <a:ln w="11430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ПРИРОДІ </a:t>
            </a:r>
            <a:endParaRPr lang="ru-RU" sz="3200" b="1" dirty="0">
              <a:ln w="11430">
                <a:solidFill>
                  <a:srgbClr val="008000"/>
                </a:solidFill>
              </a:ln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Calibri"/>
              <a:cs typeface="Times New Roman"/>
            </a:endParaRPr>
          </a:p>
        </p:txBody>
      </p:sp>
      <p:pic>
        <p:nvPicPr>
          <p:cNvPr id="3074" name="Picture 2" descr="http://dreamworlds.ru/uploads/posts/2011-01/thumbs/1295869997_1c3f8f0bcef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8347" y="3789040"/>
            <a:ext cx="2825653" cy="29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757624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Створює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сприятливі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умови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для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фізичного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розвитку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удосконалює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рух</a:t>
            </a:r>
            <a:r>
              <a:rPr lang="ru-RU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стимулює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дії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різних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органів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зміцнює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нервову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систему.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rgbClr val="008080"/>
                </a:solidFill>
                <a:latin typeface="+mj-lt"/>
                <a:ea typeface="Times New Roman"/>
                <a:cs typeface="Times New Roman"/>
              </a:rPr>
              <a:t>Велике</a:t>
            </a:r>
            <a:r>
              <a:rPr lang="ru-RU" b="1" dirty="0">
                <a:solidFill>
                  <a:srgbClr val="00808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8080"/>
                </a:solidFill>
                <a:latin typeface="+mj-lt"/>
                <a:ea typeface="Times New Roman"/>
                <a:cs typeface="Times New Roman"/>
              </a:rPr>
              <a:t>значення</a:t>
            </a:r>
            <a:r>
              <a:rPr lang="ru-RU" b="1" dirty="0">
                <a:solidFill>
                  <a:srgbClr val="00808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8080"/>
                </a:solidFill>
                <a:latin typeface="+mj-lt"/>
                <a:ea typeface="Times New Roman"/>
                <a:cs typeface="Times New Roman"/>
              </a:rPr>
              <a:t>має</a:t>
            </a:r>
            <a:r>
              <a:rPr lang="ru-RU" b="1" dirty="0">
                <a:solidFill>
                  <a:srgbClr val="00808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8080"/>
                </a:solidFill>
                <a:latin typeface="+mj-lt"/>
                <a:ea typeface="Times New Roman"/>
                <a:cs typeface="Times New Roman"/>
              </a:rPr>
              <a:t>праця</a:t>
            </a:r>
            <a:r>
              <a:rPr lang="ru-RU" b="1" dirty="0">
                <a:solidFill>
                  <a:srgbClr val="008080"/>
                </a:solidFill>
                <a:latin typeface="+mj-lt"/>
                <a:ea typeface="Times New Roman"/>
                <a:cs typeface="Times New Roman"/>
              </a:rPr>
              <a:t> в </a:t>
            </a:r>
            <a:r>
              <a:rPr lang="ru-RU" b="1" dirty="0" err="1">
                <a:solidFill>
                  <a:srgbClr val="008080"/>
                </a:solidFill>
                <a:latin typeface="+mj-lt"/>
                <a:ea typeface="Times New Roman"/>
                <a:cs typeface="Times New Roman"/>
              </a:rPr>
              <a:t>природі</a:t>
            </a:r>
            <a:r>
              <a:rPr lang="ru-RU" b="1" dirty="0">
                <a:solidFill>
                  <a:srgbClr val="008080"/>
                </a:solidFill>
                <a:latin typeface="+mj-lt"/>
                <a:ea typeface="Times New Roman"/>
                <a:cs typeface="Times New Roman"/>
              </a:rPr>
              <a:t> для </a:t>
            </a:r>
            <a:r>
              <a:rPr lang="ru-RU" b="1" dirty="0" err="1">
                <a:solidFill>
                  <a:srgbClr val="008080"/>
                </a:solidFill>
                <a:latin typeface="+mj-lt"/>
                <a:ea typeface="Times New Roman"/>
                <a:cs typeface="Times New Roman"/>
              </a:rPr>
              <a:t>розумового</a:t>
            </a:r>
            <a:r>
              <a:rPr lang="ru-RU" b="1" dirty="0">
                <a:solidFill>
                  <a:srgbClr val="008080"/>
                </a:solidFill>
                <a:latin typeface="+mj-lt"/>
                <a:ea typeface="Times New Roman"/>
                <a:cs typeface="Times New Roman"/>
              </a:rPr>
              <a:t> і сенсорного </a:t>
            </a:r>
            <a:r>
              <a:rPr lang="ru-RU" b="1" dirty="0" err="1">
                <a:solidFill>
                  <a:srgbClr val="008080"/>
                </a:solidFill>
                <a:latin typeface="+mj-lt"/>
                <a:ea typeface="Times New Roman"/>
                <a:cs typeface="Times New Roman"/>
              </a:rPr>
              <a:t>розвитку</a:t>
            </a:r>
            <a:r>
              <a:rPr lang="ru-RU" b="1" dirty="0">
                <a:solidFill>
                  <a:srgbClr val="00808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8080"/>
                </a:solidFill>
                <a:latin typeface="+mj-lt"/>
                <a:ea typeface="Times New Roman"/>
                <a:cs typeface="Times New Roman"/>
              </a:rPr>
              <a:t>дітей</a:t>
            </a:r>
            <a:r>
              <a:rPr lang="ru-RU" b="1" dirty="0">
                <a:solidFill>
                  <a:srgbClr val="008080"/>
                </a:solidFill>
                <a:latin typeface="+mj-lt"/>
                <a:ea typeface="Times New Roman"/>
                <a:cs typeface="Times New Roman"/>
              </a:rPr>
              <a:t>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>
                <a:solidFill>
                  <a:srgbClr val="CC66FF"/>
                </a:solidFill>
                <a:latin typeface="+mj-lt"/>
                <a:ea typeface="Times New Roman"/>
                <a:cs typeface="Times New Roman"/>
              </a:rPr>
              <a:t>У </a:t>
            </a:r>
            <a:r>
              <a:rPr lang="ru-RU" b="1" dirty="0" err="1">
                <a:solidFill>
                  <a:srgbClr val="CC66FF"/>
                </a:solidFill>
                <a:latin typeface="+mj-lt"/>
                <a:ea typeface="Times New Roman"/>
                <a:cs typeface="Times New Roman"/>
              </a:rPr>
              <a:t>цій</a:t>
            </a:r>
            <a:r>
              <a:rPr lang="ru-RU" b="1" dirty="0">
                <a:solidFill>
                  <a:srgbClr val="CC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CC66FF"/>
                </a:solidFill>
                <a:latin typeface="+mj-lt"/>
                <a:ea typeface="Times New Roman"/>
                <a:cs typeface="Times New Roman"/>
              </a:rPr>
              <a:t>праці</a:t>
            </a:r>
            <a:r>
              <a:rPr lang="ru-RU" b="1" dirty="0">
                <a:solidFill>
                  <a:srgbClr val="CC66FF"/>
                </a:solidFill>
                <a:latin typeface="+mj-lt"/>
                <a:ea typeface="Times New Roman"/>
                <a:cs typeface="Times New Roman"/>
              </a:rPr>
              <a:t>, як не в </a:t>
            </a:r>
            <a:r>
              <a:rPr lang="ru-RU" b="1" dirty="0" err="1">
                <a:solidFill>
                  <a:srgbClr val="CC66FF"/>
                </a:solidFill>
                <a:latin typeface="+mj-lt"/>
                <a:ea typeface="Times New Roman"/>
                <a:cs typeface="Times New Roman"/>
              </a:rPr>
              <a:t>якомусь</a:t>
            </a:r>
            <a:r>
              <a:rPr lang="ru-RU" b="1" dirty="0">
                <a:solidFill>
                  <a:srgbClr val="CC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CC66FF"/>
                </a:solidFill>
                <a:latin typeface="+mj-lt"/>
                <a:ea typeface="Times New Roman"/>
                <a:cs typeface="Times New Roman"/>
              </a:rPr>
              <a:t>іншому</a:t>
            </a:r>
            <a:r>
              <a:rPr lang="ru-RU" b="1" dirty="0">
                <a:solidFill>
                  <a:srgbClr val="CC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CC66FF"/>
                </a:solidFill>
                <a:latin typeface="+mj-lt"/>
                <a:ea typeface="Times New Roman"/>
                <a:cs typeface="Times New Roman"/>
              </a:rPr>
              <a:t>поєднується</a:t>
            </a:r>
            <a:r>
              <a:rPr lang="ru-RU" b="1" dirty="0">
                <a:solidFill>
                  <a:srgbClr val="CC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CC66FF"/>
                </a:solidFill>
                <a:latin typeface="+mj-lt"/>
                <a:ea typeface="Times New Roman"/>
                <a:cs typeface="Times New Roman"/>
              </a:rPr>
              <a:t>розумові</a:t>
            </a:r>
            <a:r>
              <a:rPr lang="ru-RU" b="1" dirty="0">
                <a:solidFill>
                  <a:srgbClr val="CC66FF"/>
                </a:solidFill>
                <a:latin typeface="+mj-lt"/>
                <a:ea typeface="Times New Roman"/>
                <a:cs typeface="Times New Roman"/>
              </a:rPr>
              <a:t> і </a:t>
            </a:r>
            <a:r>
              <a:rPr lang="ru-RU" b="1" dirty="0" err="1">
                <a:solidFill>
                  <a:srgbClr val="CC66FF"/>
                </a:solidFill>
                <a:latin typeface="+mj-lt"/>
                <a:ea typeface="Times New Roman"/>
                <a:cs typeface="Times New Roman"/>
              </a:rPr>
              <a:t>вольові</a:t>
            </a:r>
            <a:r>
              <a:rPr lang="ru-RU" b="1" dirty="0">
                <a:solidFill>
                  <a:srgbClr val="CC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CC66FF"/>
                </a:solidFill>
                <a:latin typeface="+mj-lt"/>
                <a:ea typeface="Times New Roman"/>
                <a:cs typeface="Times New Roman"/>
              </a:rPr>
              <a:t>зусилля</a:t>
            </a:r>
            <a:r>
              <a:rPr lang="ru-RU" b="1" dirty="0">
                <a:solidFill>
                  <a:srgbClr val="CC66FF"/>
                </a:solidFill>
                <a:latin typeface="+mj-lt"/>
                <a:ea typeface="Times New Roman"/>
                <a:cs typeface="Times New Roman"/>
              </a:rPr>
              <a:t>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Розширює</a:t>
            </a:r>
            <a:r>
              <a:rPr lang="ru-RU" b="1" dirty="0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кругозір</a:t>
            </a:r>
            <a:r>
              <a:rPr lang="ru-RU" b="1" dirty="0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дітей</a:t>
            </a:r>
            <a:r>
              <a:rPr lang="ru-RU" b="1" dirty="0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отриманням</a:t>
            </a:r>
            <a:r>
              <a:rPr lang="ru-RU" b="1" dirty="0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доступних</a:t>
            </a:r>
            <a:r>
              <a:rPr lang="ru-RU" b="1" dirty="0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знань</a:t>
            </a:r>
            <a:r>
              <a:rPr lang="ru-RU" b="1" dirty="0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наприклад</a:t>
            </a:r>
            <a:r>
              <a:rPr lang="ru-RU" b="1" dirty="0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, про </a:t>
            </a:r>
            <a:r>
              <a:rPr lang="ru-RU" b="1" dirty="0" err="1" smtClean="0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ґрунт</a:t>
            </a:r>
            <a:r>
              <a:rPr lang="ru-RU" b="1" dirty="0" smtClean="0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 smtClean="0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посадковий</a:t>
            </a:r>
            <a:r>
              <a:rPr lang="ru-RU" b="1" dirty="0" smtClean="0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матеріал</a:t>
            </a:r>
            <a:r>
              <a:rPr lang="ru-RU" b="1" dirty="0" smtClean="0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 smtClean="0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трудові</a:t>
            </a:r>
            <a:r>
              <a:rPr lang="ru-RU" b="1" dirty="0" smtClean="0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процеси</a:t>
            </a:r>
            <a:r>
              <a:rPr lang="ru-RU" b="1" dirty="0" smtClean="0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 smtClean="0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знаряддя</a:t>
            </a:r>
            <a:r>
              <a:rPr lang="ru-RU" b="1" dirty="0" smtClean="0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праці</a:t>
            </a:r>
            <a:r>
              <a:rPr lang="ru-RU" b="1" dirty="0">
                <a:solidFill>
                  <a:srgbClr val="0033CC"/>
                </a:solidFill>
                <a:latin typeface="+mj-lt"/>
                <a:ea typeface="Times New Roman"/>
                <a:cs typeface="Times New Roman"/>
              </a:rPr>
              <a:t>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Сприяє</a:t>
            </a: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розвитку</a:t>
            </a: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спостережливості</a:t>
            </a: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допитливості</a:t>
            </a: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дітей</a:t>
            </a: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Виховує</a:t>
            </a: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інтерес</a:t>
            </a: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 до </a:t>
            </a:r>
            <a:r>
              <a:rPr lang="ru-RU" b="1" dirty="0" err="1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сільськогосподарської</a:t>
            </a: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праці</a:t>
            </a: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повагу</a:t>
            </a: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 до людей, </a:t>
            </a:r>
            <a:r>
              <a:rPr lang="ru-RU" b="1" dirty="0" err="1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які</a:t>
            </a: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 ним </a:t>
            </a:r>
            <a:r>
              <a:rPr lang="ru-RU" b="1" dirty="0" err="1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займаються</a:t>
            </a: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Допомагає</a:t>
            </a:r>
            <a:r>
              <a:rPr lang="ru-RU" b="1" dirty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виховати</a:t>
            </a:r>
            <a:r>
              <a:rPr lang="ru-RU" b="1" dirty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любов</a:t>
            </a:r>
            <a:r>
              <a:rPr lang="ru-RU" b="1" dirty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 до </a:t>
            </a:r>
            <a:r>
              <a:rPr lang="ru-RU" b="1" dirty="0" err="1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природи</a:t>
            </a:r>
            <a:r>
              <a:rPr lang="ru-RU" b="1" dirty="0">
                <a:solidFill>
                  <a:srgbClr val="00B050"/>
                </a:solidFill>
                <a:latin typeface="+mj-lt"/>
                <a:ea typeface="Times New Roman"/>
                <a:cs typeface="Times New Roman"/>
              </a:rPr>
              <a:t>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Здійснюється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естетичне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виховання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дітей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(через </a:t>
            </a:r>
            <a:r>
              <a:rPr lang="ru-RU" b="1" dirty="0" err="1" smtClean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зміст</a:t>
            </a:r>
            <a:r>
              <a:rPr lang="ru-RU" b="1" dirty="0" smtClean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праці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endParaRPr lang="ru-RU" b="1" dirty="0" smtClean="0">
              <a:solidFill>
                <a:srgbClr val="0066FF"/>
              </a:solidFill>
              <a:latin typeface="+mj-lt"/>
              <a:ea typeface="Times New Roman"/>
              <a:cs typeface="Times New Roman"/>
            </a:endParaRPr>
          </a:p>
          <a:p>
            <a:r>
              <a:rPr lang="ru-RU" b="1" dirty="0" smtClean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    в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природі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наприклад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вирощування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красивих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квітів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, </a:t>
            </a:r>
            <a:endParaRPr lang="ru-RU" b="1" dirty="0" smtClean="0">
              <a:solidFill>
                <a:srgbClr val="0066FF"/>
              </a:solidFill>
              <a:latin typeface="+mj-lt"/>
              <a:ea typeface="Times New Roman"/>
              <a:cs typeface="Times New Roman"/>
            </a:endParaRPr>
          </a:p>
          <a:p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   </a:t>
            </a:r>
            <a:r>
              <a:rPr lang="ru-RU" b="1" dirty="0" err="1" smtClean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спрямованого</a:t>
            </a:r>
            <a:r>
              <a:rPr lang="ru-RU" b="1" dirty="0" smtClean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на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задоволення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естетичних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потреб людей</a:t>
            </a:r>
            <a:r>
              <a:rPr lang="ru-RU" b="1" dirty="0" smtClean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,</a:t>
            </a:r>
          </a:p>
          <a:p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   через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організацію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трудових</a:t>
            </a:r>
            <a:r>
              <a:rPr lang="ru-RU" b="1" dirty="0" smtClean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процесів</a:t>
            </a:r>
            <a:r>
              <a:rPr lang="ru-RU" b="1" dirty="0" smtClean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згідно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з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вимогами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endParaRPr lang="ru-RU" b="1" dirty="0" smtClean="0">
              <a:solidFill>
                <a:srgbClr val="0066FF"/>
              </a:solidFill>
              <a:latin typeface="+mj-lt"/>
              <a:ea typeface="Times New Roman"/>
              <a:cs typeface="Times New Roman"/>
            </a:endParaRPr>
          </a:p>
          <a:p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   </a:t>
            </a:r>
            <a:r>
              <a:rPr lang="ru-RU" b="1" dirty="0" err="1" smtClean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культури</a:t>
            </a:r>
            <a:r>
              <a:rPr lang="ru-RU" b="1" dirty="0" smtClean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і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естетики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використання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результатів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праці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endParaRPr lang="ru-RU" b="1" dirty="0" smtClean="0">
              <a:solidFill>
                <a:srgbClr val="0066FF"/>
              </a:solidFill>
              <a:latin typeface="+mj-lt"/>
              <a:ea typeface="Times New Roman"/>
              <a:cs typeface="Times New Roman"/>
            </a:endParaRPr>
          </a:p>
          <a:p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   для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задоволення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практичних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потреб і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радісних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естетичних</a:t>
            </a:r>
            <a:endParaRPr lang="ru-RU" b="1" dirty="0" smtClean="0">
              <a:solidFill>
                <a:srgbClr val="0066FF"/>
              </a:solidFill>
              <a:latin typeface="+mj-lt"/>
              <a:ea typeface="Times New Roman"/>
              <a:cs typeface="Times New Roman"/>
            </a:endParaRPr>
          </a:p>
          <a:p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   </a:t>
            </a:r>
            <a:r>
              <a:rPr lang="ru-RU" b="1" dirty="0" err="1" smtClean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емоцій</a:t>
            </a:r>
            <a:r>
              <a:rPr lang="ru-RU" b="1" dirty="0" smtClean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)</a:t>
            </a:r>
            <a:endParaRPr lang="ru-RU" sz="1600" b="1" dirty="0">
              <a:solidFill>
                <a:srgbClr val="0066FF"/>
              </a:solidFill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839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19368"/>
            <a:ext cx="3036409" cy="56009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РУЧНА ПРАЦЯ</a:t>
            </a:r>
            <a:endParaRPr lang="ru-RU" sz="28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698416"/>
            <a:ext cx="89289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Розвиває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конструктивні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здібності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дітей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корисні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практичні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навички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та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орієнтування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формує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інтерес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до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роботи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готовність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до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неї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 smtClean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впораться</a:t>
            </a:r>
            <a:r>
              <a:rPr lang="ru-RU" b="1" dirty="0" smtClean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з нею,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вміння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оцінити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свої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можливості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прагнення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виконати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роботу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якомога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краще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 (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міцніше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стійкіше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витонченіше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акуратніше</a:t>
            </a:r>
            <a:r>
              <a:rPr lang="ru-RU" b="1" dirty="0">
                <a:solidFill>
                  <a:srgbClr val="0066FF"/>
                </a:solidFill>
                <a:latin typeface="+mj-lt"/>
                <a:ea typeface="Times New Roman"/>
                <a:cs typeface="Times New Roman"/>
              </a:rPr>
              <a:t>).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У </a:t>
            </a:r>
            <a:r>
              <a:rPr lang="ru-RU" b="1" dirty="0" err="1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процесі</a:t>
            </a: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праці</a:t>
            </a: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діти</a:t>
            </a: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знайомляться</a:t>
            </a: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 з </a:t>
            </a:r>
            <a:r>
              <a:rPr lang="ru-RU" b="1" dirty="0" err="1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найпростішими</a:t>
            </a: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технічними</a:t>
            </a: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пристосуваннями</a:t>
            </a: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освоюють</a:t>
            </a: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навички</a:t>
            </a: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роботи</a:t>
            </a: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деякими</a:t>
            </a: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інструментами</a:t>
            </a: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 smtClean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вчаться</a:t>
            </a:r>
            <a:r>
              <a:rPr lang="ru-RU" b="1" dirty="0" smtClean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дбайливо</a:t>
            </a: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ставитися</a:t>
            </a: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 до </a:t>
            </a:r>
            <a:r>
              <a:rPr lang="ru-RU" b="1" dirty="0" err="1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матеріалів</a:t>
            </a: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предметів</a:t>
            </a: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праці</a:t>
            </a: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знарядь</a:t>
            </a:r>
            <a:r>
              <a:rPr lang="ru-RU" b="1" dirty="0">
                <a:solidFill>
                  <a:srgbClr val="008000"/>
                </a:solidFill>
                <a:latin typeface="+mj-lt"/>
                <a:ea typeface="Times New Roman"/>
                <a:cs typeface="Times New Roman"/>
              </a:rPr>
              <a:t>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Діти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на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досвіді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засвоюють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елементарні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уявлення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про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властивості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різних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матеріалів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: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матеріал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піддається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різним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перетворенням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, з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нього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можна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робити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різноманітні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речі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. Так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навчаючись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виготовлення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корисних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предметів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із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щільного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паперу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діти</a:t>
            </a:r>
            <a:r>
              <a:rPr lang="ru-RU" b="1" dirty="0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дізнаються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що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її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можна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складати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різати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склеювати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  <a:cs typeface="Times New Roman"/>
              </a:rPr>
              <a:t>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Дерево </a:t>
            </a:r>
            <a:r>
              <a:rPr lang="ru-RU" b="1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можна</a:t>
            </a:r>
            <a:r>
              <a:rPr lang="ru-RU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пиляти</a:t>
            </a:r>
            <a:r>
              <a:rPr lang="ru-RU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стругати</a:t>
            </a:r>
            <a:r>
              <a:rPr lang="ru-RU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різати</a:t>
            </a:r>
            <a:r>
              <a:rPr lang="ru-RU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свердлити</a:t>
            </a:r>
            <a:r>
              <a:rPr lang="ru-RU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, </a:t>
            </a:r>
            <a:endParaRPr lang="ru-RU" b="1" dirty="0" smtClean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  <a:p>
            <a:r>
              <a:rPr lang="ru-RU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   </a:t>
            </a:r>
            <a:r>
              <a:rPr lang="ru-RU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склеювати</a:t>
            </a:r>
            <a:r>
              <a:rPr lang="ru-RU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. </a:t>
            </a:r>
            <a:r>
              <a:rPr lang="ru-RU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Працюючи</a:t>
            </a:r>
            <a:r>
              <a:rPr lang="ru-RU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з деревом, </a:t>
            </a:r>
            <a:r>
              <a:rPr lang="ru-RU" b="1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хлопці</a:t>
            </a:r>
            <a:r>
              <a:rPr lang="ru-RU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користуються</a:t>
            </a:r>
            <a:r>
              <a:rPr lang="ru-RU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endParaRPr lang="ru-RU" b="1" dirty="0" smtClean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  <a:p>
            <a:r>
              <a:rPr lang="ru-RU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   молотком</a:t>
            </a:r>
            <a:r>
              <a:rPr lang="ru-RU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пилкою</a:t>
            </a:r>
            <a:r>
              <a:rPr lang="ru-RU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кліщами</a:t>
            </a:r>
            <a:r>
              <a:rPr lang="ru-RU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. Вони </a:t>
            </a:r>
            <a:r>
              <a:rPr lang="ru-RU" b="1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привчаються</a:t>
            </a:r>
            <a:r>
              <a:rPr lang="ru-RU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endParaRPr lang="ru-RU" b="1" dirty="0" smtClean="0">
              <a:solidFill>
                <a:srgbClr val="00B0F0"/>
              </a:solidFill>
              <a:latin typeface="+mj-lt"/>
              <a:ea typeface="Times New Roman"/>
              <a:cs typeface="Times New Roman"/>
            </a:endParaRPr>
          </a:p>
          <a:p>
            <a:r>
              <a:rPr lang="ru-RU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   </a:t>
            </a:r>
            <a:r>
              <a:rPr lang="ru-RU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порівнювати</a:t>
            </a:r>
            <a:r>
              <a:rPr lang="ru-RU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деталі</a:t>
            </a:r>
            <a:r>
              <a:rPr lang="ru-RU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шляхом </a:t>
            </a:r>
            <a:r>
              <a:rPr lang="ru-RU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накладення</a:t>
            </a:r>
            <a:r>
              <a:rPr lang="ru-RU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на око, </a:t>
            </a:r>
            <a:r>
              <a:rPr lang="ru-RU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за</a:t>
            </a:r>
          </a:p>
          <a:p>
            <a:r>
              <a:rPr lang="ru-RU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   </a:t>
            </a:r>
            <a:r>
              <a:rPr lang="ru-RU" b="1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допомогою</a:t>
            </a:r>
            <a:r>
              <a:rPr lang="ru-RU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лінійки</a:t>
            </a:r>
            <a:r>
              <a:rPr lang="ru-RU" b="1" dirty="0">
                <a:solidFill>
                  <a:srgbClr val="00B0F0"/>
                </a:solidFill>
                <a:latin typeface="+mj-lt"/>
                <a:ea typeface="Times New Roman"/>
                <a:cs typeface="Times New Roman"/>
              </a:rPr>
              <a:t>.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Робота з </a:t>
            </a:r>
            <a:r>
              <a:rPr lang="ru-RU" b="1" dirty="0" err="1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природним</a:t>
            </a: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матеріалом</a:t>
            </a: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 - </a:t>
            </a:r>
            <a:r>
              <a:rPr lang="ru-RU" b="1" dirty="0" err="1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листям</a:t>
            </a: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жолудями</a:t>
            </a: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, </a:t>
            </a:r>
          </a:p>
          <a:p>
            <a:r>
              <a:rPr lang="ru-RU" b="1" dirty="0" smtClean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     соломою</a:t>
            </a: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корою</a:t>
            </a: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 і т. д. - </a:t>
            </a:r>
            <a:r>
              <a:rPr lang="ru-RU" b="1" dirty="0" err="1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дає</a:t>
            </a: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можливість</a:t>
            </a: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вихователю</a:t>
            </a: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 </a:t>
            </a:r>
          </a:p>
          <a:p>
            <a:r>
              <a:rPr lang="ru-RU" b="1" dirty="0" smtClean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     </a:t>
            </a:r>
            <a:r>
              <a:rPr lang="ru-RU" b="1" dirty="0" err="1" smtClean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знайомити</a:t>
            </a:r>
            <a:r>
              <a:rPr lang="ru-RU" b="1" dirty="0" smtClean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дітей</a:t>
            </a: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 з </a:t>
            </a:r>
            <a:r>
              <a:rPr lang="ru-RU" b="1" dirty="0" err="1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різноманітністю</a:t>
            </a: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його</a:t>
            </a: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якостей</a:t>
            </a: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: </a:t>
            </a:r>
            <a:r>
              <a:rPr lang="ru-RU" b="1" dirty="0" err="1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кольором</a:t>
            </a: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, </a:t>
            </a:r>
          </a:p>
          <a:p>
            <a:r>
              <a:rPr lang="ru-RU" b="1" dirty="0" smtClean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     формою</a:t>
            </a: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, </a:t>
            </a:r>
            <a:r>
              <a:rPr lang="ru-RU" b="1" dirty="0" err="1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твердістю</a:t>
            </a:r>
            <a:r>
              <a:rPr lang="ru-RU" b="1" dirty="0">
                <a:solidFill>
                  <a:srgbClr val="CC3300"/>
                </a:solidFill>
                <a:latin typeface="+mj-lt"/>
                <a:ea typeface="Times New Roman"/>
                <a:cs typeface="Times New Roman"/>
              </a:rPr>
              <a:t>.</a:t>
            </a:r>
            <a:endParaRPr lang="ru-RU" sz="1600" b="1" dirty="0">
              <a:solidFill>
                <a:srgbClr val="CC3300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3" t="3582" b="6000"/>
          <a:stretch/>
        </p:blipFill>
        <p:spPr bwMode="auto">
          <a:xfrm>
            <a:off x="7383090" y="4149080"/>
            <a:ext cx="1674960" cy="2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31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8045" y="201664"/>
            <a:ext cx="4691885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ДОЗУВАННЯ ПРАЦІ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2681" y="908720"/>
            <a:ext cx="5400600" cy="193899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FF0066"/>
                </a:solidFill>
                <a:latin typeface="+mj-lt"/>
                <a:ea typeface="Times New Roman"/>
              </a:rPr>
              <a:t>Під</a:t>
            </a:r>
            <a:r>
              <a:rPr lang="ru-RU" sz="2400" b="1" dirty="0">
                <a:solidFill>
                  <a:srgbClr val="FF0066"/>
                </a:solidFill>
                <a:latin typeface="+mj-lt"/>
                <a:ea typeface="Times New Roman"/>
              </a:rPr>
              <a:t> </a:t>
            </a:r>
            <a:r>
              <a:rPr lang="ru-RU" sz="2400" b="1" dirty="0" err="1">
                <a:solidFill>
                  <a:srgbClr val="FF0066"/>
                </a:solidFill>
                <a:latin typeface="+mj-lt"/>
                <a:ea typeface="Times New Roman"/>
              </a:rPr>
              <a:t>дозуванням</a:t>
            </a:r>
            <a:r>
              <a:rPr lang="ru-RU" sz="2400" b="1" dirty="0">
                <a:solidFill>
                  <a:srgbClr val="FF0066"/>
                </a:solidFill>
                <a:latin typeface="+mj-lt"/>
                <a:ea typeface="Times New Roman"/>
              </a:rPr>
              <a:t> </a:t>
            </a:r>
            <a:r>
              <a:rPr lang="ru-RU" sz="2400" b="1" dirty="0" err="1">
                <a:solidFill>
                  <a:srgbClr val="FF0066"/>
                </a:solidFill>
                <a:latin typeface="+mj-lt"/>
                <a:ea typeface="Times New Roman"/>
              </a:rPr>
              <a:t>праці</a:t>
            </a:r>
            <a:r>
              <a:rPr lang="ru-RU" sz="2400" b="1" dirty="0">
                <a:solidFill>
                  <a:srgbClr val="FF0066"/>
                </a:solidFill>
                <a:latin typeface="+mj-lt"/>
                <a:ea typeface="Times New Roman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j-lt"/>
                <a:ea typeface="Times New Roman"/>
              </a:rPr>
              <a:t>мається</a:t>
            </a:r>
            <a:r>
              <a:rPr lang="ru-RU" sz="2400" b="1" dirty="0">
                <a:solidFill>
                  <a:schemeClr val="tx1"/>
                </a:solidFill>
                <a:latin typeface="+mj-lt"/>
                <a:ea typeface="Times New Roman"/>
              </a:rPr>
              <a:t> на </a:t>
            </a:r>
            <a:r>
              <a:rPr lang="ru-RU" sz="2400" b="1" dirty="0" err="1">
                <a:solidFill>
                  <a:schemeClr val="tx1"/>
                </a:solidFill>
                <a:latin typeface="+mj-lt"/>
                <a:ea typeface="Times New Roman"/>
              </a:rPr>
              <a:t>увазі</a:t>
            </a:r>
            <a:r>
              <a:rPr lang="ru-RU" sz="2400" b="1" dirty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j-lt"/>
                <a:ea typeface="Times New Roman"/>
              </a:rPr>
              <a:t>його</a:t>
            </a:r>
            <a:r>
              <a:rPr lang="ru-RU" sz="2400" b="1" dirty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j-lt"/>
                <a:ea typeface="Times New Roman"/>
              </a:rPr>
              <a:t>тривалість</a:t>
            </a:r>
            <a:r>
              <a:rPr lang="ru-RU" sz="2400" b="1" dirty="0">
                <a:solidFill>
                  <a:schemeClr val="tx1"/>
                </a:solidFill>
                <a:latin typeface="+mj-lt"/>
                <a:ea typeface="Times New Roman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+mj-lt"/>
                <a:ea typeface="Times New Roman"/>
              </a:rPr>
              <a:t>обсяг</a:t>
            </a:r>
            <a:r>
              <a:rPr lang="ru-RU" sz="2400" b="1" dirty="0">
                <a:solidFill>
                  <a:schemeClr val="tx1"/>
                </a:solidFill>
                <a:latin typeface="+mj-lt"/>
                <a:ea typeface="Times New Roman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+mj-lt"/>
                <a:ea typeface="Times New Roman"/>
              </a:rPr>
              <a:t>складність</a:t>
            </a:r>
            <a:r>
              <a:rPr lang="ru-RU" sz="2400" b="1" dirty="0">
                <a:solidFill>
                  <a:schemeClr val="tx1"/>
                </a:solidFill>
                <a:latin typeface="+mj-lt"/>
                <a:ea typeface="Times New Roman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+mj-lt"/>
                <a:ea typeface="Times New Roman"/>
              </a:rPr>
              <a:t>визначення</a:t>
            </a:r>
            <a:r>
              <a:rPr lang="ru-RU" sz="2400" b="1" dirty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j-lt"/>
                <a:ea typeface="Times New Roman"/>
              </a:rPr>
              <a:t>фізичних</a:t>
            </a:r>
            <a:r>
              <a:rPr lang="ru-RU" sz="2400" b="1" dirty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j-lt"/>
                <a:ea typeface="Times New Roman"/>
              </a:rPr>
              <a:t>навантажень</a:t>
            </a:r>
            <a:r>
              <a:rPr lang="ru-RU" sz="2400" b="1" dirty="0">
                <a:solidFill>
                  <a:schemeClr val="tx1"/>
                </a:solidFill>
                <a:latin typeface="+mj-lt"/>
                <a:ea typeface="Times New Roman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+mj-lt"/>
                <a:ea typeface="Times New Roman"/>
              </a:rPr>
              <a:t>що</a:t>
            </a:r>
            <a:r>
              <a:rPr lang="ru-RU" sz="2400" b="1" dirty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j-lt"/>
                <a:ea typeface="Times New Roman"/>
              </a:rPr>
              <a:t>викликають</a:t>
            </a:r>
            <a:r>
              <a:rPr lang="ru-RU" sz="2400" b="1" dirty="0">
                <a:solidFill>
                  <a:schemeClr val="tx1"/>
                </a:solidFill>
                <a:latin typeface="+mj-lt"/>
                <a:ea typeface="Times New Roman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+mj-lt"/>
                <a:ea typeface="Times New Roman"/>
              </a:rPr>
              <a:t>стомлення</a:t>
            </a:r>
            <a:r>
              <a:rPr lang="ru-RU" sz="2400" b="1" dirty="0">
                <a:solidFill>
                  <a:schemeClr val="tx1"/>
                </a:solidFill>
                <a:latin typeface="+mj-lt"/>
                <a:ea typeface="Times New Roman"/>
              </a:rPr>
              <a:t>.</a:t>
            </a: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5085183"/>
            <a:ext cx="6624736" cy="1200329"/>
          </a:xfrm>
          <a:prstGeom prst="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urier New"/>
                <a:ea typeface="Times New Roman"/>
              </a:rPr>
              <a:t> </a:t>
            </a:r>
            <a:r>
              <a:rPr lang="ru-RU" sz="2400" b="1" dirty="0">
                <a:latin typeface="+mj-lt"/>
                <a:ea typeface="Times New Roman"/>
              </a:rPr>
              <a:t>Для того </a:t>
            </a:r>
            <a:r>
              <a:rPr lang="ru-RU" sz="2400" b="1" dirty="0" err="1">
                <a:latin typeface="+mj-lt"/>
                <a:ea typeface="Times New Roman"/>
              </a:rPr>
              <a:t>щоб</a:t>
            </a:r>
            <a:r>
              <a:rPr lang="ru-RU" sz="2400" b="1" dirty="0">
                <a:latin typeface="+mj-lt"/>
                <a:ea typeface="Times New Roman"/>
              </a:rPr>
              <a:t> не </a:t>
            </a:r>
            <a:r>
              <a:rPr lang="ru-RU" sz="2400" b="1" dirty="0" err="1">
                <a:latin typeface="+mj-lt"/>
                <a:ea typeface="Times New Roman"/>
              </a:rPr>
              <a:t>допустити</a:t>
            </a:r>
            <a:r>
              <a:rPr lang="ru-RU" sz="2400" b="1" dirty="0">
                <a:latin typeface="+mj-lt"/>
                <a:ea typeface="Times New Roman"/>
              </a:rPr>
              <a:t> </a:t>
            </a:r>
            <a:r>
              <a:rPr lang="ru-RU" sz="2400" b="1" dirty="0" err="1">
                <a:latin typeface="+mj-lt"/>
                <a:ea typeface="Times New Roman"/>
              </a:rPr>
              <a:t>перевантаження</a:t>
            </a:r>
            <a:r>
              <a:rPr lang="ru-RU" sz="2400" b="1" dirty="0">
                <a:latin typeface="+mj-lt"/>
                <a:ea typeface="Times New Roman"/>
              </a:rPr>
              <a:t>, </a:t>
            </a:r>
            <a:r>
              <a:rPr lang="ru-RU" sz="2400" b="1" dirty="0" err="1">
                <a:latin typeface="+mj-lt"/>
                <a:ea typeface="Times New Roman"/>
              </a:rPr>
              <a:t>проводити</a:t>
            </a:r>
            <a:r>
              <a:rPr lang="ru-RU" sz="2400" b="1" dirty="0">
                <a:latin typeface="+mj-lt"/>
                <a:ea typeface="Times New Roman"/>
              </a:rPr>
              <a:t> </a:t>
            </a:r>
            <a:r>
              <a:rPr lang="ru-RU" sz="2400" b="1" dirty="0" err="1">
                <a:latin typeface="+mj-lt"/>
                <a:ea typeface="Times New Roman"/>
              </a:rPr>
              <a:t>зміну</a:t>
            </a:r>
            <a:r>
              <a:rPr lang="ru-RU" sz="2400" b="1" dirty="0">
                <a:latin typeface="+mj-lt"/>
                <a:ea typeface="Times New Roman"/>
              </a:rPr>
              <a:t> </a:t>
            </a:r>
            <a:r>
              <a:rPr lang="ru-RU" sz="2400" b="1" dirty="0" err="1">
                <a:latin typeface="+mj-lt"/>
                <a:ea typeface="Times New Roman"/>
              </a:rPr>
              <a:t>дій</a:t>
            </a:r>
            <a:endParaRPr lang="ru-RU" sz="2400" b="1" dirty="0">
              <a:latin typeface="+mj-lt"/>
              <a:ea typeface="Times New Roman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+mj-lt"/>
                <a:ea typeface="Times New Roman"/>
              </a:rPr>
              <a:t>через 10-15 </a:t>
            </a:r>
            <a:r>
              <a:rPr lang="ru-RU" sz="2400" b="1" dirty="0" err="1">
                <a:solidFill>
                  <a:srgbClr val="FF0000"/>
                </a:solidFill>
                <a:latin typeface="+mj-lt"/>
                <a:ea typeface="Times New Roman"/>
              </a:rPr>
              <a:t>хвилин</a:t>
            </a:r>
            <a:endParaRPr lang="ru-RU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3331332"/>
            <a:ext cx="2592288" cy="1080120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 err="1" smtClean="0">
                <a:solidFill>
                  <a:prstClr val="black"/>
                </a:solidFill>
                <a:latin typeface="Book Antiqua"/>
                <a:ea typeface="Times New Roman"/>
              </a:rPr>
              <a:t>Діти</a:t>
            </a:r>
            <a:r>
              <a:rPr lang="ru-RU" sz="2400" b="1" dirty="0" smtClean="0">
                <a:solidFill>
                  <a:prstClr val="black"/>
                </a:solidFill>
                <a:latin typeface="Book Antiqua"/>
                <a:ea typeface="Times New Roman"/>
              </a:rPr>
              <a:t> 5-6 </a:t>
            </a:r>
            <a:r>
              <a:rPr lang="ru-RU" sz="2400" b="1" dirty="0" err="1" smtClean="0">
                <a:solidFill>
                  <a:prstClr val="black"/>
                </a:solidFill>
                <a:latin typeface="Book Antiqua"/>
                <a:ea typeface="Times New Roman"/>
              </a:rPr>
              <a:t>років</a:t>
            </a:r>
            <a:r>
              <a:rPr lang="ru-RU" sz="2400" b="1" dirty="0" smtClean="0">
                <a:solidFill>
                  <a:prstClr val="black"/>
                </a:solidFill>
                <a:latin typeface="Book Antiqua"/>
                <a:ea typeface="Times New Roman"/>
              </a:rPr>
              <a:t>  </a:t>
            </a:r>
            <a:r>
              <a:rPr lang="ru-RU" sz="2400" b="1" dirty="0">
                <a:solidFill>
                  <a:prstClr val="black"/>
                </a:solidFill>
                <a:latin typeface="Book Antiqua"/>
                <a:ea typeface="Times New Roman"/>
              </a:rPr>
              <a:t>20-30 </a:t>
            </a:r>
            <a:r>
              <a:rPr lang="ru-RU" sz="2400" b="1" dirty="0" err="1" smtClean="0">
                <a:solidFill>
                  <a:prstClr val="black"/>
                </a:solidFill>
                <a:latin typeface="Book Antiqua"/>
                <a:ea typeface="Times New Roman"/>
              </a:rPr>
              <a:t>хвилин</a:t>
            </a:r>
            <a:endParaRPr lang="ru-RU" sz="2400" b="1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402233"/>
            <a:ext cx="2204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9588" y="3331331"/>
            <a:ext cx="2390564" cy="1070901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err="1" smtClean="0">
                <a:solidFill>
                  <a:srgbClr val="000000"/>
                </a:solidFill>
                <a:latin typeface="Book Antiqua"/>
                <a:ea typeface="Times New Roman"/>
              </a:rPr>
              <a:t>Діти</a:t>
            </a:r>
            <a:r>
              <a:rPr lang="ru-RU" sz="2400" b="1" dirty="0" smtClean="0">
                <a:solidFill>
                  <a:srgbClr val="000000"/>
                </a:solidFill>
                <a:latin typeface="Book Antiqua"/>
                <a:ea typeface="Times New Roman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Book Antiqua"/>
                <a:ea typeface="Times New Roman"/>
              </a:rPr>
              <a:t>4-5 </a:t>
            </a:r>
            <a:r>
              <a:rPr lang="ru-RU" sz="2400" b="1" dirty="0" err="1" smtClean="0">
                <a:solidFill>
                  <a:srgbClr val="000000"/>
                </a:solidFill>
                <a:latin typeface="Book Antiqua"/>
                <a:ea typeface="Times New Roman"/>
              </a:rPr>
              <a:t>років</a:t>
            </a:r>
            <a:r>
              <a:rPr lang="ru-RU" sz="2400" b="1" dirty="0" smtClean="0">
                <a:solidFill>
                  <a:srgbClr val="000000"/>
                </a:solidFill>
                <a:latin typeface="Book Antiqua"/>
                <a:ea typeface="Times New Roman"/>
              </a:rPr>
              <a:t> </a:t>
            </a:r>
            <a:endParaRPr lang="ru-RU" sz="2400" b="1" dirty="0">
              <a:solidFill>
                <a:srgbClr val="000000"/>
              </a:solidFill>
              <a:latin typeface="Book Antiqua"/>
              <a:ea typeface="Times New Roman"/>
            </a:endParaRPr>
          </a:p>
          <a:p>
            <a:pPr lvl="0" algn="ctr"/>
            <a:r>
              <a:rPr lang="ru-RU" sz="2400" b="1" dirty="0">
                <a:solidFill>
                  <a:srgbClr val="000000"/>
                </a:solidFill>
                <a:latin typeface="Book Antiqua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Book Antiqua"/>
                <a:ea typeface="Times New Roman"/>
              </a:rPr>
              <a:t>15-20 </a:t>
            </a:r>
            <a:r>
              <a:rPr lang="ru-RU" sz="2400" b="1" dirty="0" err="1" smtClean="0">
                <a:solidFill>
                  <a:srgbClr val="000000"/>
                </a:solidFill>
                <a:latin typeface="Book Antiqua"/>
                <a:ea typeface="Times New Roman"/>
              </a:rPr>
              <a:t>хвилин</a:t>
            </a:r>
            <a:endParaRPr lang="ru-RU" sz="2400" b="1" dirty="0">
              <a:solidFill>
                <a:prstClr val="black"/>
              </a:solidFill>
              <a:latin typeface="Book Antiqua"/>
            </a:endParaRPr>
          </a:p>
        </p:txBody>
      </p:sp>
      <p:pic>
        <p:nvPicPr>
          <p:cNvPr id="1028" name="Picture 4" descr="http://www.motivators.ru/sites/default/files/imagecache/main-motivator/motivator-11225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8" t="7507" r="18218" b="23492"/>
          <a:stretch/>
        </p:blipFill>
        <p:spPr bwMode="auto">
          <a:xfrm>
            <a:off x="107504" y="132623"/>
            <a:ext cx="1797862" cy="174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10084" y="3340551"/>
            <a:ext cx="2390564" cy="1070901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err="1" smtClean="0">
                <a:solidFill>
                  <a:srgbClr val="000000"/>
                </a:solidFill>
                <a:latin typeface="Book Antiqua"/>
                <a:ea typeface="Times New Roman"/>
              </a:rPr>
              <a:t>Діти</a:t>
            </a:r>
            <a:r>
              <a:rPr lang="ru-RU" sz="2400" b="1" dirty="0" smtClean="0">
                <a:solidFill>
                  <a:srgbClr val="000000"/>
                </a:solidFill>
                <a:latin typeface="Book Antiqua"/>
                <a:ea typeface="Times New Roman"/>
              </a:rPr>
              <a:t> 3-4 </a:t>
            </a:r>
            <a:r>
              <a:rPr lang="ru-RU" sz="2400" b="1" dirty="0" err="1" smtClean="0">
                <a:solidFill>
                  <a:srgbClr val="000000"/>
                </a:solidFill>
                <a:latin typeface="Book Antiqua"/>
                <a:ea typeface="Times New Roman"/>
              </a:rPr>
              <a:t>років</a:t>
            </a:r>
            <a:r>
              <a:rPr lang="ru-RU" sz="2400" b="1" dirty="0" smtClean="0">
                <a:solidFill>
                  <a:srgbClr val="000000"/>
                </a:solidFill>
                <a:latin typeface="Book Antiqua"/>
                <a:ea typeface="Times New Roman"/>
              </a:rPr>
              <a:t> </a:t>
            </a:r>
            <a:endParaRPr lang="ru-RU" sz="2400" b="1" dirty="0">
              <a:solidFill>
                <a:srgbClr val="000000"/>
              </a:solidFill>
              <a:latin typeface="Book Antiqua"/>
              <a:ea typeface="Times New Roman"/>
            </a:endParaRPr>
          </a:p>
          <a:p>
            <a:pPr lvl="0" algn="ctr"/>
            <a:r>
              <a:rPr lang="ru-RU" sz="2400" b="1" dirty="0">
                <a:solidFill>
                  <a:srgbClr val="000000"/>
                </a:solidFill>
                <a:latin typeface="Book Antiqua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Book Antiqua"/>
                <a:ea typeface="Times New Roman"/>
              </a:rPr>
              <a:t>10-15 </a:t>
            </a:r>
            <a:r>
              <a:rPr lang="ru-RU" sz="2400" b="1" dirty="0" err="1" smtClean="0">
                <a:solidFill>
                  <a:srgbClr val="000000"/>
                </a:solidFill>
                <a:latin typeface="Book Antiqua"/>
                <a:ea typeface="Times New Roman"/>
              </a:rPr>
              <a:t>хвилин</a:t>
            </a:r>
            <a:endParaRPr lang="ru-RU" sz="2400" b="1" dirty="0">
              <a:solidFill>
                <a:prstClr val="black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6155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20771"/>
            <a:ext cx="835292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Місце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дитячої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трудової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діяльності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 в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режимі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 дня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764704"/>
            <a:ext cx="3384376" cy="3539430"/>
          </a:xfrm>
          <a:prstGeom prst="rect">
            <a:avLst/>
          </a:prstGeom>
          <a:gradFill flip="none" rotWithShape="1">
            <a:gsLst>
              <a:gs pos="0">
                <a:srgbClr val="CC66FF">
                  <a:tint val="66000"/>
                  <a:satMod val="160000"/>
                </a:srgbClr>
              </a:gs>
              <a:gs pos="50000">
                <a:srgbClr val="CC66FF">
                  <a:tint val="44500"/>
                  <a:satMod val="160000"/>
                </a:srgbClr>
              </a:gs>
              <a:gs pos="100000">
                <a:srgbClr val="CC66FF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indent="457200" algn="ctr"/>
            <a:r>
              <a:rPr lang="ru-RU" sz="2800" b="1" dirty="0">
                <a:solidFill>
                  <a:srgbClr val="FF0066"/>
                </a:solidFill>
                <a:latin typeface="+mj-lt"/>
              </a:rPr>
              <a:t>Будь-яка </a:t>
            </a:r>
            <a:r>
              <a:rPr lang="ru-RU" sz="2800" b="1" dirty="0" err="1">
                <a:solidFill>
                  <a:srgbClr val="FF0066"/>
                </a:solidFill>
                <a:latin typeface="+mj-lt"/>
              </a:rPr>
              <a:t>діяльність</a:t>
            </a:r>
            <a:r>
              <a:rPr lang="ru-RU" sz="2800" b="1" dirty="0">
                <a:solidFill>
                  <a:srgbClr val="FF0066"/>
                </a:solidFill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пов'язана</a:t>
            </a:r>
            <a:r>
              <a:rPr lang="ru-RU" sz="2800" b="1" dirty="0">
                <a:latin typeface="+mj-lt"/>
              </a:rPr>
              <a:t> з </a:t>
            </a:r>
            <a:r>
              <a:rPr lang="ru-RU" sz="2800" b="1" dirty="0" err="1">
                <a:latin typeface="+mj-lt"/>
              </a:rPr>
              <a:t>трудовими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зусиллями</a:t>
            </a:r>
            <a:r>
              <a:rPr lang="ru-RU" sz="2800" b="1" dirty="0">
                <a:latin typeface="+mj-lt"/>
              </a:rPr>
              <a:t> і </a:t>
            </a:r>
            <a:r>
              <a:rPr lang="ru-RU" sz="2800" b="1" dirty="0" err="1">
                <a:latin typeface="+mj-lt"/>
              </a:rPr>
              <a:t>містить</a:t>
            </a:r>
            <a:r>
              <a:rPr lang="ru-RU" sz="2800" b="1" dirty="0">
                <a:latin typeface="+mj-lt"/>
              </a:rPr>
              <a:t> в </a:t>
            </a:r>
            <a:r>
              <a:rPr lang="ru-RU" sz="2800" b="1" dirty="0" err="1">
                <a:latin typeface="+mj-lt"/>
              </a:rPr>
              <a:t>собі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>
                <a:latin typeface="+mj-lt"/>
              </a:rPr>
              <a:t>великі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b="1" dirty="0" err="1" smtClean="0">
                <a:latin typeface="+mj-lt"/>
              </a:rPr>
              <a:t>можливості</a:t>
            </a:r>
            <a:r>
              <a:rPr lang="ru-RU" sz="2800" b="1" dirty="0" smtClean="0">
                <a:latin typeface="+mj-lt"/>
              </a:rPr>
              <a:t> </a:t>
            </a:r>
            <a:endParaRPr lang="ru-RU" sz="2800" b="1" dirty="0" smtClean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827" y="4509120"/>
            <a:ext cx="8208912" cy="156966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 w="57150">
            <a:solidFill>
              <a:srgbClr val="FF99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FF"/>
                </a:solidFill>
                <a:latin typeface="+mj-lt"/>
                <a:ea typeface="Times New Roman"/>
              </a:rPr>
              <a:t>Працю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FF"/>
                </a:solidFill>
                <a:latin typeface="+mj-lt"/>
                <a:ea typeface="Times New Roman"/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FF"/>
                </a:solidFill>
                <a:latin typeface="+mj-lt"/>
                <a:ea typeface="Times New Roman"/>
              </a:rPr>
              <a:t>в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FF"/>
                </a:solidFill>
                <a:latin typeface="+mj-lt"/>
                <a:ea typeface="Times New Roman"/>
              </a:rPr>
              <a:t>природі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FF"/>
                </a:solidFill>
                <a:latin typeface="+mj-lt"/>
                <a:ea typeface="Times New Roman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доцільніше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організовувати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 у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другій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половині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 дня, з 15 год 40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хв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 до 16 год 30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хв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.</a:t>
            </a:r>
          </a:p>
          <a:p>
            <a:pPr lvl="0"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У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літній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час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 роботу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на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городі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 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доцільно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планувати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 на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ранкові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години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 до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+mj-lt"/>
                <a:ea typeface="Times New Roman"/>
              </a:rPr>
              <a:t>сніданку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FF"/>
                </a:solidFill>
                <a:latin typeface="+mj-lt"/>
                <a:ea typeface="Times New Roman"/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764704"/>
            <a:ext cx="3985228" cy="353943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  <a:ln w="5715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lvl="0" indent="457200" algn="ctr"/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Book Antiqua"/>
                <a:ea typeface="Times New Roman"/>
              </a:rPr>
              <a:t>Господарсько-побутову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Book Antiqua"/>
                <a:ea typeface="Times New Roman"/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Book Antiqua"/>
                <a:ea typeface="Times New Roman"/>
              </a:rPr>
              <a:t>працю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latin typeface="Book Antiqua"/>
                <a:ea typeface="Times New Roman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/>
                <a:ea typeface="Times New Roman"/>
              </a:rPr>
              <a:t>доцільніше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/>
                <a:ea typeface="Times New Roman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/>
                <a:ea typeface="Times New Roman"/>
              </a:rPr>
              <a:t>проводити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/>
                <a:ea typeface="Times New Roman"/>
              </a:rPr>
              <a:t> в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/>
                <a:ea typeface="Times New Roman"/>
              </a:rPr>
              <a:t>ранковий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/>
                <a:ea typeface="Times New Roman"/>
              </a:rPr>
              <a:t> час до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/>
                <a:ea typeface="Times New Roman"/>
              </a:rPr>
              <a:t>заняття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/>
                <a:ea typeface="Times New Roman"/>
              </a:rPr>
              <a:t>, на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/>
                <a:ea typeface="Times New Roman"/>
              </a:rPr>
              <a:t>прогулянці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/>
                <a:ea typeface="Times New Roman"/>
              </a:rPr>
              <a:t> і в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/>
                <a:ea typeface="Times New Roman"/>
              </a:rPr>
              <a:t>другій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/>
                <a:ea typeface="Times New Roman"/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/>
                <a:ea typeface="Times New Roman"/>
              </a:rPr>
              <a:t>половині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/>
                <a:ea typeface="Times New Roman"/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Book Antiqua"/>
                <a:ea typeface="Times New Roman"/>
              </a:rPr>
              <a:t>дня</a:t>
            </a:r>
            <a:r>
              <a:rPr lang="ru-RU" sz="2800" b="1" dirty="0" smtClean="0">
                <a:latin typeface="Book Antiqua"/>
                <a:ea typeface="Times New Roman"/>
              </a:rPr>
              <a:t> </a:t>
            </a:r>
            <a:endParaRPr lang="ru-RU" sz="2800" b="1" dirty="0">
              <a:latin typeface="Book Antiqua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414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039" y="5013176"/>
            <a:ext cx="8640960" cy="138499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5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ru-RU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Так </a:t>
            </a:r>
            <a:r>
              <a:rPr lang="ru-RU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беручи</a:t>
            </a:r>
            <a:r>
              <a:rPr lang="ru-RU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участь то в одному, то в </a:t>
            </a:r>
            <a:r>
              <a:rPr lang="ru-RU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іншому</a:t>
            </a:r>
            <a:r>
              <a:rPr lang="ru-RU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 smtClean="0">
                <a:solidFill>
                  <a:srgbClr val="008000"/>
                </a:solidFill>
                <a:latin typeface="Times New Roman"/>
                <a:ea typeface="Times New Roman"/>
              </a:rPr>
              <a:t>виді</a:t>
            </a:r>
            <a:r>
              <a:rPr lang="ru-RU" sz="2800" b="1" dirty="0" smtClean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праці</a:t>
            </a:r>
            <a:r>
              <a:rPr lang="ru-RU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, </a:t>
            </a:r>
            <a:r>
              <a:rPr lang="ru-RU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дошкільнята</a:t>
            </a:r>
            <a:r>
              <a:rPr lang="ru-RU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отримують</a:t>
            </a:r>
            <a:r>
              <a:rPr lang="ru-RU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можливість</a:t>
            </a:r>
            <a:r>
              <a:rPr lang="ru-RU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щодня</a:t>
            </a:r>
            <a:r>
              <a:rPr lang="ru-RU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Times New Roman"/>
                <a:ea typeface="Times New Roman"/>
              </a:rPr>
              <a:t>трудитися</a:t>
            </a:r>
            <a:r>
              <a:rPr lang="ru-RU" sz="2800" b="1" dirty="0">
                <a:solidFill>
                  <a:srgbClr val="008000"/>
                </a:solidFill>
                <a:latin typeface="Times New Roman"/>
                <a:ea typeface="Times New Roman"/>
              </a:rPr>
              <a:t>.</a:t>
            </a:r>
            <a:endParaRPr lang="ru-RU" sz="2800" b="1" dirty="0">
              <a:solidFill>
                <a:srgbClr val="008000"/>
              </a:solidFill>
              <a:effectLst/>
              <a:latin typeface="Courier New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632"/>
            <a:ext cx="842493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indent="457200"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Як часто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організовувати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Times New Roman"/>
            </a:endParaRPr>
          </a:p>
          <a:p>
            <a:pPr lvl="0" indent="457200" algn="ctr"/>
            <a:r>
              <a:rPr lang="ru-RU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трудову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діяльність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?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619171"/>
              </p:ext>
            </p:extLst>
          </p:nvPr>
        </p:nvGraphicFramePr>
        <p:xfrm>
          <a:off x="503548" y="1106123"/>
          <a:ext cx="8316924" cy="3779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076564"/>
                <a:gridCol w="3240360"/>
              </a:tblGrid>
              <a:tr h="879849">
                <a:tc>
                  <a:txBody>
                    <a:bodyPr/>
                    <a:lstStyle/>
                    <a:p>
                      <a:r>
                        <a:rPr kumimoji="0" lang="ru-RU" sz="28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Праця</a:t>
                      </a:r>
                      <a:r>
                        <a:rPr kumimoji="0" lang="ru-RU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 з  </a:t>
                      </a:r>
                      <a:r>
                        <a:rPr kumimoji="0" lang="ru-RU" sz="28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самообслуговування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щодня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82498">
                <a:tc>
                  <a:txBody>
                    <a:bodyPr/>
                    <a:lstStyle/>
                    <a:p>
                      <a:r>
                        <a:rPr kumimoji="0" lang="ru-RU" sz="28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Ручна</a:t>
                      </a:r>
                      <a:r>
                        <a:rPr kumimoji="0" lang="ru-RU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 </a:t>
                      </a:r>
                      <a:r>
                        <a:rPr kumimoji="0" lang="ru-RU" sz="28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праця</a:t>
                      </a:r>
                      <a:r>
                        <a:rPr kumimoji="0" lang="ru-RU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 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8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щодня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79849">
                <a:tc>
                  <a:txBody>
                    <a:bodyPr/>
                    <a:lstStyle/>
                    <a:p>
                      <a:r>
                        <a:rPr kumimoji="0" lang="ru-RU" sz="28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Господарсько-побутова</a:t>
                      </a:r>
                      <a:r>
                        <a:rPr kumimoji="0" lang="ru-RU" sz="28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 </a:t>
                      </a:r>
                      <a:r>
                        <a:rPr kumimoji="0" lang="ru-RU" sz="28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праця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щодня</a:t>
                      </a:r>
                      <a:endParaRPr kumimoji="0" lang="ru-RU" sz="2800" b="1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/>
                          <a:ea typeface="+mn-ea"/>
                          <a:cs typeface="+mn-cs"/>
                        </a:rPr>
                        <a:t>20-25 </a:t>
                      </a:r>
                      <a:r>
                        <a:rPr kumimoji="0" lang="ru-RU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/>
                          <a:ea typeface="+mn-ea"/>
                          <a:cs typeface="+mn-cs"/>
                        </a:rPr>
                        <a:t>хв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/>
                          <a:ea typeface="+mn-ea"/>
                          <a:cs typeface="+mn-cs"/>
                        </a:rPr>
                        <a:t>.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ok Antiqua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00760">
                <a:tc>
                  <a:txBody>
                    <a:bodyPr/>
                    <a:lstStyle/>
                    <a:p>
                      <a:r>
                        <a:rPr lang="ru-RU" sz="2800" b="1" dirty="0" err="1" smtClean="0">
                          <a:latin typeface="+mj-lt"/>
                        </a:rPr>
                        <a:t>Праця</a:t>
                      </a:r>
                      <a:r>
                        <a:rPr lang="ru-RU" sz="2800" b="1" dirty="0" smtClean="0">
                          <a:latin typeface="+mj-lt"/>
                        </a:rPr>
                        <a:t> в </a:t>
                      </a:r>
                      <a:r>
                        <a:rPr lang="ru-RU" sz="2800" b="1" dirty="0" err="1" smtClean="0">
                          <a:latin typeface="+mj-lt"/>
                        </a:rPr>
                        <a:t>природі</a:t>
                      </a:r>
                      <a:endParaRPr lang="ru-RU" sz="2800" b="1" dirty="0" smtClean="0">
                        <a:latin typeface="+mj-lt"/>
                      </a:endParaRPr>
                    </a:p>
                    <a:p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/>
                          <a:ea typeface="+mn-ea"/>
                          <a:cs typeface="+mn-cs"/>
                        </a:rPr>
                        <a:t>на </a:t>
                      </a: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/>
                          <a:ea typeface="+mn-ea"/>
                          <a:cs typeface="+mn-cs"/>
                        </a:rPr>
                        <a:t>ділянці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ok Antiqua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/>
                          <a:ea typeface="+mn-ea"/>
                          <a:cs typeface="+mn-cs"/>
                        </a:rPr>
                        <a:t>в </a:t>
                      </a:r>
                      <a:r>
                        <a:rPr kumimoji="0" lang="ru-RU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/>
                          <a:ea typeface="+mn-ea"/>
                          <a:cs typeface="+mn-cs"/>
                        </a:rPr>
                        <a:t>групі</a:t>
                      </a:r>
                      <a:endParaRPr lang="ru-RU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/>
                          <a:ea typeface="+mn-ea"/>
                          <a:cs typeface="+mn-cs"/>
                        </a:rPr>
                        <a:t>щодня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/>
                          <a:ea typeface="+mn-ea"/>
                          <a:cs typeface="+mn-cs"/>
                        </a:rPr>
                        <a:t>10-15 </a:t>
                      </a:r>
                      <a:r>
                        <a:rPr kumimoji="0" lang="ru-RU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/>
                          <a:ea typeface="+mn-ea"/>
                          <a:cs typeface="+mn-cs"/>
                        </a:rPr>
                        <a:t>хв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/>
                          <a:ea typeface="+mn-ea"/>
                          <a:cs typeface="+mn-cs"/>
                        </a:rPr>
                        <a:t>.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ok Antiqua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/>
                          <a:ea typeface="+mn-ea"/>
                          <a:cs typeface="+mn-cs"/>
                        </a:rPr>
                        <a:t>до 20 </a:t>
                      </a:r>
                      <a:r>
                        <a:rPr kumimoji="0" lang="ru-RU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/>
                          <a:ea typeface="+mn-ea"/>
                          <a:cs typeface="+mn-cs"/>
                        </a:rPr>
                        <a:t>хв</a:t>
                      </a: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ook Antiqua"/>
                          <a:ea typeface="+mn-ea"/>
                          <a:cs typeface="+mn-cs"/>
                        </a:rPr>
                        <a:t>.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ook Antiqua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0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7550" y="2132856"/>
            <a:ext cx="3275256" cy="258532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ДЯКУЮ </a:t>
            </a:r>
          </a:p>
          <a:p>
            <a:pPr algn="ctr"/>
            <a:r>
              <a:rPr lang="ru-RU" sz="5400" b="1" kern="1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ЗА </a:t>
            </a:r>
          </a:p>
          <a:p>
            <a:pPr algn="ctr"/>
            <a:r>
              <a:rPr lang="ru-RU" sz="5400" b="1" kern="1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УВАГУ!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220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2"/>
            <a:ext cx="874948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ea typeface="Times New Roman"/>
              </a:rPr>
              <a:t> 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«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Радість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праці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 -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могутня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виховна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 сила. В роки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дитинства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кожна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дитина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 повинна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пережити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це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благородне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почуття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».</a:t>
            </a:r>
          </a:p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В. А.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Сухомлинський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</a:rPr>
              <a:t>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15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419" y="1412776"/>
            <a:ext cx="3240360" cy="1555250"/>
          </a:xfrm>
          <a:prstGeom prst="round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ознайомлення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дітей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 з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працею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дорослих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818" y="4459213"/>
            <a:ext cx="2699203" cy="2088232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508104" y="4459213"/>
            <a:ext cx="3456384" cy="2187816"/>
          </a:xfrm>
          <a:prstGeom prst="round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залучення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дітей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 до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доступної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їм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трудової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діяльності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412776"/>
            <a:ext cx="1899853" cy="194451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131840" y="2147525"/>
            <a:ext cx="3621301" cy="241953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навчання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навичкам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праці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,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організації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 і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планування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діяльності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60648"/>
            <a:ext cx="7416824" cy="93610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ТРУДОВЕ ВИХОВАННЯ – ОДНА ІЗ ВАЖЛИВИХ СТОРІН ВИХОВАННЯ ПІДРОСТАЮЧОГО ПОКОЛІННЯ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687816" cy="70788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ea typeface="Times New Roman"/>
              </a:rPr>
              <a:t>У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ea typeface="Times New Roman"/>
              </a:rPr>
              <a:t>процесі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ea typeface="Times New Roman"/>
              </a:rPr>
              <a:t>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ea typeface="Times New Roman"/>
              </a:rPr>
              <a:t>ознайомлення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ea typeface="Times New Roman"/>
              </a:rPr>
              <a:t> з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ea typeface="Times New Roman"/>
              </a:rPr>
              <a:t>працею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ea typeface="Times New Roman"/>
              </a:rPr>
              <a:t>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ea typeface="Times New Roman"/>
              </a:rPr>
              <a:t>дорослих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ea typeface="Times New Roman"/>
              </a:rPr>
              <a:t>,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ea typeface="Times New Roman"/>
              </a:rPr>
              <a:t>вихователь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ea typeface="Times New Roman"/>
              </a:rPr>
              <a:t> </a:t>
            </a:r>
            <a:r>
              <a:rPr lang="ru-RU" sz="2400" b="1" dirty="0" err="1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ea typeface="Times New Roman"/>
              </a:rPr>
              <a:t>формує</a:t>
            </a:r>
            <a:r>
              <a:rPr lang="ru-RU" sz="2400" b="1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ea typeface="Times New Roman"/>
              </a:rPr>
              <a:t> 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ea typeface="Times New Roman"/>
              </a:rPr>
              <a:t>у </a:t>
            </a:r>
            <a:r>
              <a:rPr lang="ru-RU" sz="2400" b="1" dirty="0" err="1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ea typeface="Times New Roman"/>
              </a:rPr>
              <a:t>дітей</a:t>
            </a:r>
            <a:r>
              <a:rPr lang="ru-RU" sz="2400" b="1" dirty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itchFamily="18" charset="0"/>
                <a:ea typeface="Times New Roman"/>
              </a:rPr>
              <a:t>: </a:t>
            </a:r>
            <a:endParaRPr lang="ru-RU" sz="2400" b="1" dirty="0" smtClean="0">
              <a:ln w="24500" cmpd="dbl">
                <a:solidFill>
                  <a:srgbClr val="C00000"/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  <a:ea typeface="Times New Roman"/>
            </a:endParaRPr>
          </a:p>
          <a:p>
            <a:pPr algn="ctr"/>
            <a:endParaRPr lang="ru-RU" sz="2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ookman Old Style" pitchFamily="18" charset="0"/>
              <a:ea typeface="Times New Roman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 err="1">
                <a:latin typeface="+mj-lt"/>
                <a:ea typeface="Times New Roman"/>
              </a:rPr>
              <a:t>позитивне</a:t>
            </a:r>
            <a:r>
              <a:rPr lang="ru-RU" sz="2200" b="1" dirty="0">
                <a:latin typeface="+mj-lt"/>
                <a:ea typeface="Times New Roman"/>
              </a:rPr>
              <a:t> </a:t>
            </a:r>
            <a:r>
              <a:rPr lang="ru-RU" sz="2200" b="1" dirty="0" err="1">
                <a:latin typeface="+mj-lt"/>
                <a:ea typeface="Times New Roman"/>
              </a:rPr>
              <a:t>ставлення</a:t>
            </a:r>
            <a:r>
              <a:rPr lang="ru-RU" sz="2200" b="1" dirty="0">
                <a:latin typeface="+mj-lt"/>
                <a:ea typeface="Times New Roman"/>
              </a:rPr>
              <a:t> до </a:t>
            </a:r>
            <a:r>
              <a:rPr lang="ru-RU" sz="2200" b="1" dirty="0" err="1">
                <a:latin typeface="+mj-lt"/>
                <a:ea typeface="Times New Roman"/>
              </a:rPr>
              <a:t>їхньої</a:t>
            </a:r>
            <a:r>
              <a:rPr lang="ru-RU" sz="2200" b="1" dirty="0">
                <a:latin typeface="+mj-lt"/>
                <a:ea typeface="Times New Roman"/>
              </a:rPr>
              <a:t> </a:t>
            </a:r>
            <a:r>
              <a:rPr lang="ru-RU" sz="2200" b="1" dirty="0" err="1">
                <a:latin typeface="+mj-lt"/>
                <a:ea typeface="Times New Roman"/>
              </a:rPr>
              <a:t>праці</a:t>
            </a:r>
            <a:r>
              <a:rPr lang="ru-RU" sz="2200" b="1" dirty="0" smtClean="0">
                <a:latin typeface="+mj-lt"/>
                <a:ea typeface="Times New Roman"/>
              </a:rPr>
              <a:t>,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 err="1">
                <a:latin typeface="+mj-lt"/>
                <a:ea typeface="Times New Roman"/>
              </a:rPr>
              <a:t>дбайливе</a:t>
            </a:r>
            <a:r>
              <a:rPr lang="ru-RU" sz="2200" b="1" dirty="0">
                <a:latin typeface="+mj-lt"/>
                <a:ea typeface="Times New Roman"/>
              </a:rPr>
              <a:t> </a:t>
            </a:r>
            <a:r>
              <a:rPr lang="ru-RU" sz="2200" b="1" dirty="0" err="1">
                <a:latin typeface="+mj-lt"/>
                <a:ea typeface="Times New Roman"/>
              </a:rPr>
              <a:t>ставлення</a:t>
            </a:r>
            <a:r>
              <a:rPr lang="ru-RU" sz="2200" b="1" dirty="0">
                <a:latin typeface="+mj-lt"/>
                <a:ea typeface="Times New Roman"/>
              </a:rPr>
              <a:t> до </a:t>
            </a:r>
            <a:r>
              <a:rPr lang="ru-RU" sz="2200" b="1" dirty="0" err="1">
                <a:latin typeface="+mj-lt"/>
                <a:ea typeface="Times New Roman"/>
              </a:rPr>
              <a:t>його</a:t>
            </a:r>
            <a:r>
              <a:rPr lang="ru-RU" sz="2200" b="1" dirty="0">
                <a:latin typeface="+mj-lt"/>
                <a:ea typeface="Times New Roman"/>
              </a:rPr>
              <a:t> </a:t>
            </a:r>
            <a:r>
              <a:rPr lang="ru-RU" sz="2200" b="1" dirty="0" err="1">
                <a:latin typeface="+mj-lt"/>
                <a:ea typeface="Times New Roman"/>
              </a:rPr>
              <a:t>результатів</a:t>
            </a:r>
            <a:r>
              <a:rPr lang="ru-RU" sz="2200" b="1" dirty="0">
                <a:latin typeface="+mj-lt"/>
                <a:ea typeface="Times New Roman"/>
              </a:rPr>
              <a:t>, </a:t>
            </a:r>
            <a:endParaRPr lang="ru-RU" sz="2200" b="1" dirty="0" smtClean="0">
              <a:latin typeface="+mj-lt"/>
              <a:ea typeface="Times New Roman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 err="1">
                <a:latin typeface="+mj-lt"/>
                <a:ea typeface="Times New Roman"/>
              </a:rPr>
              <a:t>прагнення</a:t>
            </a:r>
            <a:r>
              <a:rPr lang="ru-RU" sz="2200" b="1" dirty="0">
                <a:latin typeface="+mj-lt"/>
                <a:ea typeface="Times New Roman"/>
              </a:rPr>
              <a:t> </a:t>
            </a:r>
            <a:r>
              <a:rPr lang="ru-RU" sz="2200" b="1" dirty="0" err="1">
                <a:latin typeface="+mj-lt"/>
                <a:ea typeface="Times New Roman"/>
              </a:rPr>
              <a:t>надавати</a:t>
            </a:r>
            <a:r>
              <a:rPr lang="ru-RU" sz="2200" b="1" dirty="0">
                <a:latin typeface="+mj-lt"/>
                <a:ea typeface="Times New Roman"/>
              </a:rPr>
              <a:t> </a:t>
            </a:r>
            <a:r>
              <a:rPr lang="ru-RU" sz="2200" b="1" dirty="0" err="1">
                <a:latin typeface="+mj-lt"/>
                <a:ea typeface="Times New Roman"/>
              </a:rPr>
              <a:t>посильну</a:t>
            </a:r>
            <a:r>
              <a:rPr lang="ru-RU" sz="2200" b="1" dirty="0">
                <a:latin typeface="+mj-lt"/>
                <a:ea typeface="Times New Roman"/>
              </a:rPr>
              <a:t> </a:t>
            </a:r>
            <a:r>
              <a:rPr lang="ru-RU" sz="2200" b="1" dirty="0" err="1">
                <a:latin typeface="+mj-lt"/>
                <a:ea typeface="Times New Roman"/>
              </a:rPr>
              <a:t>допомогу</a:t>
            </a:r>
            <a:r>
              <a:rPr lang="ru-RU" sz="2200" b="1" dirty="0">
                <a:latin typeface="+mj-lt"/>
                <a:ea typeface="Times New Roman"/>
              </a:rPr>
              <a:t> </a:t>
            </a:r>
            <a:r>
              <a:rPr lang="ru-RU" sz="2200" b="1" dirty="0" err="1">
                <a:latin typeface="+mj-lt"/>
                <a:ea typeface="Times New Roman"/>
              </a:rPr>
              <a:t>дорослим</a:t>
            </a:r>
            <a:r>
              <a:rPr lang="ru-RU" sz="2200" b="1" dirty="0">
                <a:latin typeface="+mj-lt"/>
                <a:ea typeface="Times New Roman"/>
              </a:rPr>
              <a:t>,</a:t>
            </a:r>
            <a:endParaRPr lang="ru-RU" sz="2200" b="1" dirty="0" smtClean="0">
              <a:latin typeface="+mj-lt"/>
              <a:ea typeface="Times New Roman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 err="1">
                <a:latin typeface="+mj-lt"/>
                <a:ea typeface="Times New Roman"/>
              </a:rPr>
              <a:t>трудові</a:t>
            </a:r>
            <a:r>
              <a:rPr lang="ru-RU" sz="2200" b="1" dirty="0">
                <a:latin typeface="+mj-lt"/>
                <a:ea typeface="Times New Roman"/>
              </a:rPr>
              <a:t> </a:t>
            </a:r>
            <a:r>
              <a:rPr lang="ru-RU" sz="2200" b="1" dirty="0" err="1">
                <a:latin typeface="+mj-lt"/>
                <a:ea typeface="Times New Roman"/>
              </a:rPr>
              <a:t>навички</a:t>
            </a:r>
            <a:r>
              <a:rPr lang="ru-RU" sz="2200" b="1" dirty="0">
                <a:latin typeface="+mj-lt"/>
                <a:ea typeface="Times New Roman"/>
              </a:rPr>
              <a:t>, </a:t>
            </a:r>
            <a:r>
              <a:rPr lang="ru-RU" sz="2200" b="1" dirty="0" smtClean="0">
                <a:latin typeface="+mj-lt"/>
                <a:ea typeface="Times New Roman"/>
              </a:rPr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 err="1">
                <a:latin typeface="+mj-lt"/>
                <a:ea typeface="Times New Roman"/>
              </a:rPr>
              <a:t>позитивні</a:t>
            </a:r>
            <a:r>
              <a:rPr lang="ru-RU" sz="2200" b="1" dirty="0">
                <a:latin typeface="+mj-lt"/>
                <a:ea typeface="Times New Roman"/>
              </a:rPr>
              <a:t> </a:t>
            </a:r>
            <a:r>
              <a:rPr lang="ru-RU" sz="2200" b="1" dirty="0" err="1">
                <a:latin typeface="+mj-lt"/>
                <a:ea typeface="Times New Roman"/>
              </a:rPr>
              <a:t>взаємини</a:t>
            </a:r>
            <a:r>
              <a:rPr lang="ru-RU" sz="2200" b="1" dirty="0">
                <a:latin typeface="+mj-lt"/>
                <a:ea typeface="Times New Roman"/>
              </a:rPr>
              <a:t> </a:t>
            </a:r>
            <a:r>
              <a:rPr lang="ru-RU" sz="2200" b="1" dirty="0" err="1">
                <a:latin typeface="+mj-lt"/>
                <a:ea typeface="Times New Roman"/>
              </a:rPr>
              <a:t>між</a:t>
            </a:r>
            <a:r>
              <a:rPr lang="ru-RU" sz="2200" b="1" dirty="0">
                <a:latin typeface="+mj-lt"/>
                <a:ea typeface="Times New Roman"/>
              </a:rPr>
              <a:t> </a:t>
            </a:r>
            <a:r>
              <a:rPr lang="ru-RU" sz="2200" b="1" dirty="0" err="1">
                <a:latin typeface="+mj-lt"/>
                <a:ea typeface="Times New Roman"/>
              </a:rPr>
              <a:t>дітьми</a:t>
            </a:r>
            <a:r>
              <a:rPr lang="ru-RU" sz="2200" b="1" dirty="0">
                <a:latin typeface="+mj-lt"/>
                <a:ea typeface="Times New Roman"/>
              </a:rPr>
              <a:t>.</a:t>
            </a:r>
            <a:endParaRPr lang="ru-RU" sz="2200" b="1" dirty="0" smtClean="0">
              <a:latin typeface="+mj-lt"/>
              <a:ea typeface="Times New Roman"/>
            </a:endParaRPr>
          </a:p>
          <a:p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Times New Roman"/>
            </a:endParaRPr>
          </a:p>
          <a:p>
            <a:pPr algn="ctr"/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</a:rPr>
              <a:t>Виховує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</a:rPr>
              <a:t>:</a:t>
            </a:r>
          </a:p>
          <a:p>
            <a:r>
              <a:rPr lang="ru-RU" sz="2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 err="1">
                <a:latin typeface="+mj-lt"/>
                <a:ea typeface="Times New Roman"/>
              </a:rPr>
              <a:t>звичку</a:t>
            </a:r>
            <a:r>
              <a:rPr lang="ru-RU" sz="2200" b="1" dirty="0">
                <a:latin typeface="+mj-lt"/>
                <a:ea typeface="Times New Roman"/>
              </a:rPr>
              <a:t> до трудовому </a:t>
            </a:r>
            <a:r>
              <a:rPr lang="ru-RU" sz="2200" b="1" dirty="0" err="1">
                <a:latin typeface="+mj-lt"/>
                <a:ea typeface="Times New Roman"/>
              </a:rPr>
              <a:t>зусиллю</a:t>
            </a:r>
            <a:r>
              <a:rPr lang="ru-RU" sz="2200" b="1" dirty="0">
                <a:latin typeface="+mj-lt"/>
                <a:ea typeface="Times New Roman"/>
              </a:rPr>
              <a:t>, </a:t>
            </a:r>
            <a:endParaRPr lang="ru-RU" sz="2200" b="1" dirty="0" smtClean="0">
              <a:latin typeface="+mj-lt"/>
              <a:ea typeface="Times New Roman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 err="1">
                <a:latin typeface="+mj-lt"/>
                <a:ea typeface="Times New Roman"/>
              </a:rPr>
              <a:t>відповідальність</a:t>
            </a:r>
            <a:r>
              <a:rPr lang="ru-RU" sz="2200" b="1" dirty="0">
                <a:latin typeface="+mj-lt"/>
                <a:ea typeface="Times New Roman"/>
              </a:rPr>
              <a:t>,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 err="1">
                <a:latin typeface="+mj-lt"/>
                <a:ea typeface="Times New Roman"/>
              </a:rPr>
              <a:t>дбайливість</a:t>
            </a:r>
            <a:r>
              <a:rPr lang="ru-RU" sz="2200" b="1" dirty="0">
                <a:latin typeface="+mj-lt"/>
                <a:ea typeface="Times New Roman"/>
              </a:rPr>
              <a:t>,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 err="1">
                <a:latin typeface="+mj-lt"/>
                <a:ea typeface="Times New Roman"/>
              </a:rPr>
              <a:t>ощадливість</a:t>
            </a:r>
            <a:r>
              <a:rPr lang="ru-RU" sz="2200" b="1" dirty="0">
                <a:latin typeface="+mj-lt"/>
                <a:ea typeface="Times New Roman"/>
              </a:rPr>
              <a:t>,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 err="1">
                <a:latin typeface="+mj-lt"/>
                <a:ea typeface="Times New Roman"/>
              </a:rPr>
              <a:t>працьовитість</a:t>
            </a:r>
            <a:r>
              <a:rPr lang="ru-RU" sz="2200" b="1" dirty="0">
                <a:latin typeface="+mj-lt"/>
                <a:ea typeface="Times New Roman"/>
              </a:rPr>
              <a:t>,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200" b="1" dirty="0" err="1">
                <a:latin typeface="+mj-lt"/>
                <a:ea typeface="Times New Roman"/>
              </a:rPr>
              <a:t>готовність</a:t>
            </a:r>
            <a:r>
              <a:rPr lang="ru-RU" sz="2200" b="1" dirty="0">
                <a:latin typeface="+mj-lt"/>
                <a:ea typeface="Times New Roman"/>
              </a:rPr>
              <a:t> </a:t>
            </a:r>
            <a:r>
              <a:rPr lang="ru-RU" sz="2200" b="1" dirty="0" err="1">
                <a:latin typeface="+mj-lt"/>
                <a:ea typeface="Times New Roman"/>
              </a:rPr>
              <a:t>брати</a:t>
            </a:r>
            <a:r>
              <a:rPr lang="ru-RU" sz="2200" b="1" dirty="0">
                <a:latin typeface="+mj-lt"/>
                <a:ea typeface="Times New Roman"/>
              </a:rPr>
              <a:t> участь у </a:t>
            </a:r>
            <a:r>
              <a:rPr lang="ru-RU" sz="2200" b="1" dirty="0" err="1">
                <a:latin typeface="+mj-lt"/>
                <a:ea typeface="Times New Roman"/>
              </a:rPr>
              <a:t>праці</a:t>
            </a:r>
            <a:r>
              <a:rPr lang="ru-RU" sz="2200" b="1" dirty="0">
                <a:latin typeface="+mj-lt"/>
                <a:ea typeface="Times New Roman"/>
              </a:rPr>
              <a:t>, не </a:t>
            </a:r>
            <a:r>
              <a:rPr lang="ru-RU" sz="2200" b="1" dirty="0" err="1">
                <a:latin typeface="+mj-lt"/>
                <a:ea typeface="Times New Roman"/>
              </a:rPr>
              <a:t>уникаючи</a:t>
            </a:r>
            <a:r>
              <a:rPr lang="ru-RU" sz="2200" b="1" dirty="0">
                <a:latin typeface="+mj-lt"/>
                <a:ea typeface="Times New Roman"/>
              </a:rPr>
              <a:t> </a:t>
            </a:r>
            <a:r>
              <a:rPr lang="ru-RU" sz="2200" b="1" dirty="0" err="1">
                <a:latin typeface="+mj-lt"/>
                <a:ea typeface="Times New Roman"/>
              </a:rPr>
              <a:t>неприємної</a:t>
            </a:r>
            <a:r>
              <a:rPr lang="ru-RU" sz="2200" b="1" dirty="0">
                <a:latin typeface="+mj-lt"/>
                <a:ea typeface="Times New Roman"/>
              </a:rPr>
              <a:t> </a:t>
            </a:r>
            <a:r>
              <a:rPr lang="ru-RU" sz="2200" b="1" dirty="0" err="1">
                <a:latin typeface="+mj-lt"/>
                <a:ea typeface="Times New Roman"/>
              </a:rPr>
              <a:t>роботи</a:t>
            </a:r>
            <a:r>
              <a:rPr lang="ru-RU" sz="2200" b="1" dirty="0" smtClean="0">
                <a:latin typeface="+mj-lt"/>
                <a:ea typeface="Times New Roman"/>
              </a:rPr>
              <a:t>. 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</a:b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C:\Users\Мама\Desktop\всё-всё\картинки для сайта\0_8310b_d67a324d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9" y="2636912"/>
            <a:ext cx="3034849" cy="343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49859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114300" algn="ctr"/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Вибір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тієї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або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іншої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форми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організації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трудової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діяльності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дітей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залежить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насамперед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 </a:t>
            </a:r>
            <a:r>
              <a:rPr lang="ru-RU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від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/>
                <a:cs typeface="Times New Roman"/>
              </a:rPr>
              <a:t>:</a:t>
            </a:r>
          </a:p>
          <a:p>
            <a:pPr indent="114300"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ea typeface="Times New Roman"/>
              <a:cs typeface="Times New Roman"/>
            </a:endParaRPr>
          </a:p>
          <a:p>
            <a:r>
              <a:rPr lang="ru-RU" sz="3200" dirty="0">
                <a:latin typeface="Times New Roman"/>
                <a:ea typeface="Times New Roman"/>
                <a:cs typeface="Times New Roman"/>
              </a:rPr>
              <a:t>1) </a:t>
            </a:r>
            <a:r>
              <a:rPr lang="ru-RU" sz="3200" dirty="0" err="1">
                <a:latin typeface="Times New Roman"/>
                <a:ea typeface="Times New Roman"/>
                <a:cs typeface="Times New Roman"/>
              </a:rPr>
              <a:t>вікових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sz="3200" dirty="0" err="1">
                <a:latin typeface="Times New Roman"/>
                <a:ea typeface="Times New Roman"/>
                <a:cs typeface="Times New Roman"/>
              </a:rPr>
              <a:t>психофізіологічних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Times New Roman"/>
                <a:ea typeface="Times New Roman"/>
                <a:cs typeface="Times New Roman"/>
              </a:rPr>
              <a:t>можливостей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Times New Roman"/>
                <a:ea typeface="Times New Roman"/>
                <a:cs typeface="Times New Roman"/>
              </a:rPr>
              <a:t>дітей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;</a:t>
            </a:r>
          </a:p>
          <a:p>
            <a:r>
              <a:rPr lang="ru-RU" sz="3200" dirty="0">
                <a:latin typeface="Times New Roman"/>
                <a:ea typeface="Times New Roman"/>
                <a:cs typeface="Times New Roman"/>
              </a:rPr>
              <a:t>2) </a:t>
            </a:r>
            <a:r>
              <a:rPr lang="ru-RU" sz="3200" dirty="0" err="1">
                <a:latin typeface="Times New Roman"/>
                <a:ea typeface="Times New Roman"/>
                <a:cs typeface="Times New Roman"/>
              </a:rPr>
              <a:t>рівня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 трудового </a:t>
            </a:r>
            <a:r>
              <a:rPr lang="ru-RU" sz="3200" dirty="0" err="1">
                <a:latin typeface="Times New Roman"/>
                <a:ea typeface="Times New Roman"/>
                <a:cs typeface="Times New Roman"/>
              </a:rPr>
              <a:t>досвіду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Times New Roman"/>
                <a:ea typeface="Times New Roman"/>
                <a:cs typeface="Times New Roman"/>
              </a:rPr>
              <a:t>дітей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;</a:t>
            </a:r>
          </a:p>
          <a:p>
            <a:r>
              <a:rPr lang="ru-RU" sz="3200" dirty="0">
                <a:latin typeface="Times New Roman"/>
                <a:ea typeface="Times New Roman"/>
                <a:cs typeface="Times New Roman"/>
              </a:rPr>
              <a:t>3) </a:t>
            </a:r>
            <a:r>
              <a:rPr lang="ru-RU" sz="3200" dirty="0" err="1">
                <a:latin typeface="Times New Roman"/>
                <a:ea typeface="Times New Roman"/>
                <a:cs typeface="Times New Roman"/>
              </a:rPr>
              <a:t>конкретних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Times New Roman"/>
                <a:ea typeface="Times New Roman"/>
                <a:cs typeface="Times New Roman"/>
              </a:rPr>
              <a:t>виховних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Times New Roman"/>
                <a:ea typeface="Times New Roman"/>
                <a:cs typeface="Times New Roman"/>
              </a:rPr>
              <a:t>завдань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3200" dirty="0" err="1">
                <a:latin typeface="Times New Roman"/>
                <a:ea typeface="Times New Roman"/>
                <a:cs typeface="Times New Roman"/>
              </a:rPr>
              <a:t>які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 ставить </a:t>
            </a:r>
            <a:r>
              <a:rPr lang="ru-RU" sz="3200" dirty="0" err="1">
                <a:latin typeface="Times New Roman"/>
                <a:ea typeface="Times New Roman"/>
                <a:cs typeface="Times New Roman"/>
              </a:rPr>
              <a:t>вихователь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3200" dirty="0" err="1">
                <a:latin typeface="Times New Roman"/>
                <a:ea typeface="Times New Roman"/>
                <a:cs typeface="Times New Roman"/>
              </a:rPr>
              <a:t>організовуючи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Times New Roman"/>
                <a:ea typeface="Times New Roman"/>
                <a:cs typeface="Times New Roman"/>
              </a:rPr>
              <a:t>трудову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Times New Roman"/>
                <a:ea typeface="Times New Roman"/>
                <a:cs typeface="Times New Roman"/>
              </a:rPr>
              <a:t>діяльність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;</a:t>
            </a:r>
          </a:p>
          <a:p>
            <a:r>
              <a:rPr lang="ru-RU" sz="3200" dirty="0">
                <a:latin typeface="Times New Roman"/>
                <a:ea typeface="Times New Roman"/>
                <a:cs typeface="Times New Roman"/>
              </a:rPr>
              <a:t>4) </a:t>
            </a:r>
            <a:r>
              <a:rPr lang="ru-RU" sz="3200" dirty="0" err="1">
                <a:latin typeface="Times New Roman"/>
                <a:ea typeface="Times New Roman"/>
                <a:cs typeface="Times New Roman"/>
              </a:rPr>
              <a:t>змісту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dirty="0" err="1">
                <a:latin typeface="Times New Roman"/>
                <a:ea typeface="Times New Roman"/>
                <a:cs typeface="Times New Roman"/>
              </a:rPr>
              <a:t>праці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32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Picture 4" descr="C:\Users\Мама\Desktop\всё-всё\картинки для сайта\iCASX2DW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25144"/>
            <a:ext cx="1946459" cy="198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30863"/>
            <a:ext cx="5213287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Умови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організації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imes New Roman"/>
              </a:rPr>
              <a:t>праці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1432" y="3915638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008000"/>
                </a:solidFill>
                <a:latin typeface="+mj-lt"/>
                <a:ea typeface="Times New Roman"/>
              </a:rPr>
              <a:t> </a:t>
            </a:r>
            <a:r>
              <a:rPr lang="ru-RU" sz="2800" b="1" dirty="0" err="1" smtClean="0">
                <a:solidFill>
                  <a:srgbClr val="008000"/>
                </a:solidFill>
                <a:latin typeface="+mj-lt"/>
                <a:ea typeface="Times New Roman"/>
              </a:rPr>
              <a:t>систематичне</a:t>
            </a:r>
            <a:r>
              <a:rPr lang="ru-RU" sz="2800" b="1" dirty="0" smtClean="0">
                <a:solidFill>
                  <a:srgbClr val="008000"/>
                </a:solidFill>
                <a:latin typeface="+mj-lt"/>
                <a:ea typeface="Times New Roman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+mj-lt"/>
                <a:ea typeface="Times New Roman"/>
              </a:rPr>
              <a:t>включення</a:t>
            </a:r>
            <a:r>
              <a:rPr lang="ru-RU" sz="2800" b="1" dirty="0">
                <a:solidFill>
                  <a:srgbClr val="008000"/>
                </a:solidFill>
                <a:latin typeface="+mj-lt"/>
                <a:ea typeface="Times New Roman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+mj-lt"/>
                <a:ea typeface="Times New Roman"/>
              </a:rPr>
              <a:t>кожної</a:t>
            </a:r>
            <a:r>
              <a:rPr lang="ru-RU" sz="2800" b="1" dirty="0">
                <a:solidFill>
                  <a:srgbClr val="008000"/>
                </a:solidFill>
                <a:latin typeface="+mj-lt"/>
                <a:ea typeface="Times New Roman"/>
              </a:rPr>
              <a:t> </a:t>
            </a:r>
            <a:r>
              <a:rPr lang="ru-RU" sz="2800" b="1" dirty="0" err="1">
                <a:solidFill>
                  <a:srgbClr val="008000"/>
                </a:solidFill>
                <a:latin typeface="+mj-lt"/>
                <a:ea typeface="Times New Roman"/>
              </a:rPr>
              <a:t>дитини</a:t>
            </a:r>
            <a:r>
              <a:rPr lang="ru-RU" sz="2800" b="1" dirty="0">
                <a:solidFill>
                  <a:srgbClr val="008000"/>
                </a:solidFill>
                <a:latin typeface="+mj-lt"/>
                <a:ea typeface="Times New Roman"/>
              </a:rPr>
              <a:t> в </a:t>
            </a:r>
            <a:r>
              <a:rPr lang="ru-RU" sz="2800" b="1" dirty="0" err="1">
                <a:solidFill>
                  <a:srgbClr val="008000"/>
                </a:solidFill>
                <a:latin typeface="+mj-lt"/>
                <a:ea typeface="Times New Roman"/>
              </a:rPr>
              <a:t>працю</a:t>
            </a:r>
            <a:endParaRPr lang="ru-RU" sz="2800" b="1" dirty="0">
              <a:solidFill>
                <a:srgbClr val="008000"/>
              </a:solidFill>
              <a:latin typeface="+mj-lt"/>
              <a:ea typeface="Times New Roman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CC66FF"/>
                </a:solidFill>
                <a:latin typeface="+mj-lt"/>
                <a:ea typeface="Times New Roman"/>
              </a:rPr>
              <a:t> </a:t>
            </a:r>
            <a:r>
              <a:rPr lang="ru-RU" sz="2800" b="1" dirty="0" err="1" smtClean="0">
                <a:solidFill>
                  <a:srgbClr val="CC66FF"/>
                </a:solidFill>
                <a:latin typeface="+mj-lt"/>
                <a:ea typeface="Times New Roman"/>
              </a:rPr>
              <a:t>облік</a:t>
            </a:r>
            <a:r>
              <a:rPr lang="ru-RU" sz="2800" b="1" dirty="0" smtClean="0">
                <a:solidFill>
                  <a:srgbClr val="CC66FF"/>
                </a:solidFill>
                <a:latin typeface="+mj-lt"/>
                <a:ea typeface="Times New Roman"/>
              </a:rPr>
              <a:t> </a:t>
            </a:r>
            <a:r>
              <a:rPr lang="ru-RU" sz="2800" b="1" dirty="0" err="1">
                <a:solidFill>
                  <a:srgbClr val="CC66FF"/>
                </a:solidFill>
                <a:latin typeface="+mj-lt"/>
                <a:ea typeface="Times New Roman"/>
              </a:rPr>
              <a:t>навантаження</a:t>
            </a:r>
            <a:r>
              <a:rPr lang="ru-RU" sz="2800" b="1" dirty="0">
                <a:solidFill>
                  <a:srgbClr val="CC66FF"/>
                </a:solidFill>
                <a:latin typeface="+mj-lt"/>
                <a:ea typeface="Times New Roman"/>
              </a:rPr>
              <a:t> на </a:t>
            </a:r>
            <a:r>
              <a:rPr lang="ru-RU" sz="2800" b="1" dirty="0" err="1">
                <a:solidFill>
                  <a:srgbClr val="CC66FF"/>
                </a:solidFill>
                <a:latin typeface="+mj-lt"/>
                <a:ea typeface="Times New Roman"/>
              </a:rPr>
              <a:t>дитину</a:t>
            </a:r>
            <a:endParaRPr lang="ru-RU" sz="2800" b="1" dirty="0">
              <a:solidFill>
                <a:srgbClr val="CC66FF"/>
              </a:solidFill>
              <a:latin typeface="+mj-lt"/>
              <a:ea typeface="Times New Roman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FF9900"/>
                </a:solidFill>
                <a:latin typeface="+mj-lt"/>
                <a:ea typeface="Times New Roman"/>
              </a:rPr>
              <a:t> </a:t>
            </a:r>
            <a:r>
              <a:rPr lang="ru-RU" sz="2800" b="1" dirty="0" err="1" smtClean="0">
                <a:solidFill>
                  <a:srgbClr val="FF9900"/>
                </a:solidFill>
                <a:latin typeface="+mj-lt"/>
                <a:ea typeface="Times New Roman"/>
              </a:rPr>
              <a:t>підбір</a:t>
            </a:r>
            <a:r>
              <a:rPr lang="ru-RU" sz="2800" b="1" dirty="0" smtClean="0">
                <a:solidFill>
                  <a:srgbClr val="FF9900"/>
                </a:solidFill>
                <a:latin typeface="+mj-lt"/>
                <a:ea typeface="Times New Roman"/>
              </a:rPr>
              <a:t> </a:t>
            </a:r>
            <a:r>
              <a:rPr lang="ru-RU" sz="2800" b="1" dirty="0" err="1">
                <a:solidFill>
                  <a:srgbClr val="FF9900"/>
                </a:solidFill>
                <a:latin typeface="+mj-lt"/>
                <a:ea typeface="Times New Roman"/>
              </a:rPr>
              <a:t>обладнання</a:t>
            </a:r>
            <a:r>
              <a:rPr lang="ru-RU" sz="2800" b="1" dirty="0">
                <a:solidFill>
                  <a:srgbClr val="FF9900"/>
                </a:solidFill>
                <a:latin typeface="+mj-lt"/>
                <a:ea typeface="Times New Roman"/>
              </a:rPr>
              <a:t> для </a:t>
            </a:r>
            <a:r>
              <a:rPr lang="ru-RU" sz="2800" b="1" dirty="0" err="1">
                <a:solidFill>
                  <a:srgbClr val="FF9900"/>
                </a:solidFill>
                <a:latin typeface="+mj-lt"/>
                <a:ea typeface="Times New Roman"/>
              </a:rPr>
              <a:t>праці</a:t>
            </a:r>
            <a:endParaRPr lang="ru-RU" sz="2800" b="1" dirty="0">
              <a:solidFill>
                <a:srgbClr val="FF9900"/>
              </a:solidFill>
              <a:latin typeface="+mj-lt"/>
              <a:ea typeface="Times New Roman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FF0066"/>
                </a:solidFill>
                <a:latin typeface="+mj-lt"/>
                <a:ea typeface="Times New Roman"/>
              </a:rPr>
              <a:t> </a:t>
            </a:r>
            <a:r>
              <a:rPr lang="ru-RU" sz="2800" b="1" dirty="0" err="1" smtClean="0">
                <a:solidFill>
                  <a:srgbClr val="FF0066"/>
                </a:solidFill>
                <a:latin typeface="+mj-lt"/>
                <a:ea typeface="Times New Roman"/>
              </a:rPr>
              <a:t>створення</a:t>
            </a:r>
            <a:r>
              <a:rPr lang="ru-RU" sz="2800" b="1" dirty="0" smtClean="0">
                <a:solidFill>
                  <a:srgbClr val="FF0066"/>
                </a:solidFill>
                <a:latin typeface="+mj-lt"/>
                <a:ea typeface="Times New Roman"/>
              </a:rPr>
              <a:t> </a:t>
            </a:r>
            <a:r>
              <a:rPr lang="ru-RU" sz="2800" b="1" dirty="0">
                <a:solidFill>
                  <a:srgbClr val="FF0066"/>
                </a:solidFill>
                <a:latin typeface="+mj-lt"/>
                <a:ea typeface="Times New Roman"/>
              </a:rPr>
              <a:t>в </a:t>
            </a:r>
            <a:r>
              <a:rPr lang="ru-RU" sz="2800" b="1" dirty="0" err="1">
                <a:solidFill>
                  <a:srgbClr val="FF0066"/>
                </a:solidFill>
                <a:latin typeface="+mj-lt"/>
                <a:ea typeface="Times New Roman"/>
              </a:rPr>
              <a:t>групі</a:t>
            </a:r>
            <a:r>
              <a:rPr lang="ru-RU" sz="2800" b="1" dirty="0">
                <a:solidFill>
                  <a:srgbClr val="FF0066"/>
                </a:solidFill>
                <a:latin typeface="+mj-lt"/>
                <a:ea typeface="Times New Roman"/>
              </a:rPr>
              <a:t> </a:t>
            </a:r>
            <a:r>
              <a:rPr lang="ru-RU" sz="2800" b="1" dirty="0" err="1">
                <a:solidFill>
                  <a:srgbClr val="FF0066"/>
                </a:solidFill>
                <a:latin typeface="+mj-lt"/>
                <a:ea typeface="Times New Roman"/>
              </a:rPr>
              <a:t>трудової</a:t>
            </a:r>
            <a:r>
              <a:rPr lang="ru-RU" sz="2800" b="1" dirty="0">
                <a:solidFill>
                  <a:srgbClr val="FF0066"/>
                </a:solidFill>
                <a:latin typeface="+mj-lt"/>
                <a:ea typeface="Times New Roman"/>
              </a:rPr>
              <a:t> </a:t>
            </a:r>
            <a:r>
              <a:rPr lang="ru-RU" sz="2800" b="1" dirty="0" err="1">
                <a:solidFill>
                  <a:srgbClr val="FF0066"/>
                </a:solidFill>
                <a:latin typeface="+mj-lt"/>
                <a:ea typeface="Times New Roman"/>
              </a:rPr>
              <a:t>атмосфери</a:t>
            </a:r>
            <a:r>
              <a:rPr lang="ru-RU" sz="2800" b="1" dirty="0">
                <a:solidFill>
                  <a:srgbClr val="FF0066"/>
                </a:solidFill>
                <a:latin typeface="+mj-lt"/>
                <a:ea typeface="Times New Roman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8568952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/>
              </a:rPr>
              <a:t>Організовуючи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/>
              </a:rPr>
              <a:t>трудову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/>
              </a:rPr>
              <a:t>діяльність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/>
              </a:rPr>
              <a:t>,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/>
              </a:rPr>
              <a:t>слід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/>
              </a:rPr>
              <a:t>пам'ятати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/>
              </a:rPr>
              <a:t>,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/>
              </a:rPr>
              <a:t>що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/>
              </a:rPr>
              <a:t>праця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/>
              </a:rPr>
              <a:t>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/>
              </a:rPr>
              <a:t>має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Calibri"/>
              </a:rPr>
              <a:t> бути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9816" y="126876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3200" b="1" dirty="0" err="1">
                <a:solidFill>
                  <a:srgbClr val="0066FF"/>
                </a:solidFill>
                <a:latin typeface="+mj-lt"/>
                <a:ea typeface="Calibri"/>
              </a:rPr>
              <a:t>доцільним</a:t>
            </a:r>
            <a:r>
              <a:rPr lang="ru-RU" sz="3200" b="1" dirty="0">
                <a:solidFill>
                  <a:srgbClr val="0066FF"/>
                </a:solidFill>
                <a:latin typeface="+mj-lt"/>
                <a:ea typeface="Calibri"/>
              </a:rPr>
              <a:t>,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200" b="1" dirty="0" err="1">
                <a:solidFill>
                  <a:srgbClr val="FF9900"/>
                </a:solidFill>
                <a:latin typeface="+mj-lt"/>
                <a:ea typeface="Calibri"/>
              </a:rPr>
              <a:t>корисним</a:t>
            </a:r>
            <a:r>
              <a:rPr lang="ru-RU" sz="3200" b="1" dirty="0">
                <a:solidFill>
                  <a:srgbClr val="FF9900"/>
                </a:solidFill>
                <a:latin typeface="+mj-lt"/>
                <a:ea typeface="Calibri"/>
              </a:rPr>
              <a:t>,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200" b="1" dirty="0" err="1">
                <a:solidFill>
                  <a:srgbClr val="008000"/>
                </a:solidFill>
                <a:latin typeface="+mj-lt"/>
                <a:ea typeface="Calibri"/>
              </a:rPr>
              <a:t>результативним</a:t>
            </a:r>
            <a:r>
              <a:rPr lang="ru-RU" sz="3200" b="1" dirty="0">
                <a:solidFill>
                  <a:srgbClr val="008000"/>
                </a:solidFill>
                <a:latin typeface="+mj-lt"/>
                <a:ea typeface="Calibri"/>
              </a:rPr>
              <a:t>,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200" b="1" dirty="0">
                <a:solidFill>
                  <a:srgbClr val="CC66FF"/>
                </a:solidFill>
                <a:latin typeface="+mj-lt"/>
                <a:ea typeface="Calibri"/>
              </a:rPr>
              <a:t>посильним.</a:t>
            </a:r>
            <a:endParaRPr lang="ru-RU" sz="3200" b="1" dirty="0">
              <a:solidFill>
                <a:srgbClr val="CC66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20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1705" y="1700808"/>
            <a:ext cx="2736304" cy="4968552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ctr">
              <a:spcBef>
                <a:spcPts val="0"/>
              </a:spcBef>
              <a:buNone/>
            </a:pPr>
            <a:r>
              <a:rPr lang="ru-RU" sz="2400" b="1" dirty="0" err="1" smtClean="0">
                <a:solidFill>
                  <a:srgbClr val="000000"/>
                </a:solidFill>
                <a:latin typeface="+mj-lt"/>
                <a:ea typeface="Times New Roman"/>
              </a:rPr>
              <a:t>господарсько-побутова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  <a:ea typeface="Times New Roman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+mj-lt"/>
                <a:ea typeface="Times New Roman"/>
              </a:rPr>
              <a:t>праця</a:t>
            </a:r>
            <a:r>
              <a:rPr lang="ru-RU" sz="2400" b="1" dirty="0" smtClean="0">
                <a:solidFill>
                  <a:srgbClr val="000000"/>
                </a:solidFill>
                <a:latin typeface="+mj-lt"/>
                <a:ea typeface="Times New Roman"/>
              </a:rPr>
              <a:t>  </a:t>
            </a:r>
            <a:r>
              <a:rPr lang="ru-RU" sz="1800" b="1" dirty="0" err="1">
                <a:solidFill>
                  <a:srgbClr val="FF0000"/>
                </a:solidFill>
                <a:latin typeface="+mj-lt"/>
                <a:ea typeface="Times New Roman"/>
              </a:rPr>
              <a:t>самообслуговування</a:t>
            </a:r>
            <a:r>
              <a:rPr lang="ru-RU" sz="1800" b="1" dirty="0">
                <a:solidFill>
                  <a:srgbClr val="FF0000"/>
                </a:solidFill>
                <a:latin typeface="+mj-lt"/>
                <a:ea typeface="Times New Roman"/>
              </a:rPr>
              <a:t>, догляд за </a:t>
            </a:r>
            <a:r>
              <a:rPr lang="ru-RU" sz="1800" b="1" dirty="0" err="1">
                <a:solidFill>
                  <a:srgbClr val="FF0000"/>
                </a:solidFill>
                <a:latin typeface="+mj-lt"/>
                <a:ea typeface="Times New Roman"/>
              </a:rPr>
              <a:t>приміщенням</a:t>
            </a:r>
            <a:r>
              <a:rPr lang="ru-RU" sz="1800" b="1" dirty="0">
                <a:solidFill>
                  <a:srgbClr val="FF0000"/>
                </a:solidFill>
                <a:latin typeface="+mj-lt"/>
                <a:ea typeface="Times New Roman"/>
              </a:rPr>
              <a:t> і речами, </a:t>
            </a:r>
            <a:r>
              <a:rPr lang="ru-RU" sz="1800" b="1" dirty="0" err="1">
                <a:solidFill>
                  <a:srgbClr val="FF0000"/>
                </a:solidFill>
                <a:latin typeface="+mj-lt"/>
                <a:ea typeface="Times New Roman"/>
              </a:rPr>
              <a:t>допомога</a:t>
            </a:r>
            <a:r>
              <a:rPr lang="ru-RU" sz="1800" b="1" dirty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+mj-lt"/>
                <a:ea typeface="Times New Roman"/>
              </a:rPr>
              <a:t>дорослим</a:t>
            </a:r>
            <a:r>
              <a:rPr lang="ru-RU" sz="1800" b="1" dirty="0">
                <a:solidFill>
                  <a:srgbClr val="FF0000"/>
                </a:solidFill>
                <a:latin typeface="+mj-lt"/>
                <a:ea typeface="Times New Roman"/>
              </a:rPr>
              <a:t> в </a:t>
            </a:r>
            <a:r>
              <a:rPr lang="ru-RU" sz="1800" b="1" dirty="0" smtClean="0">
                <a:solidFill>
                  <a:srgbClr val="FF0000"/>
                </a:solidFill>
                <a:latin typeface="+mj-lt"/>
                <a:ea typeface="Times New Roman"/>
              </a:rPr>
              <a:t>сервірування столу</a:t>
            </a:r>
            <a:endParaRPr lang="ru-RU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84168" y="1700808"/>
            <a:ext cx="2945816" cy="4968526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14300" indent="0" algn="ctr">
              <a:spcBef>
                <a:spcPts val="0"/>
              </a:spcBef>
              <a:buNone/>
            </a:pPr>
            <a:r>
              <a:rPr lang="ru-RU" sz="2400" b="1" dirty="0" err="1">
                <a:solidFill>
                  <a:srgbClr val="000000"/>
                </a:solidFill>
                <a:latin typeface="+mj-lt"/>
                <a:ea typeface="Times New Roman"/>
              </a:rPr>
              <a:t>ручна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latin typeface="+mj-lt"/>
                <a:ea typeface="Times New Roman"/>
              </a:rPr>
              <a:t>праця</a:t>
            </a:r>
            <a:endParaRPr lang="ru-RU" sz="2400" b="1" dirty="0">
              <a:solidFill>
                <a:srgbClr val="000000"/>
              </a:solidFill>
              <a:latin typeface="+mj-lt"/>
              <a:ea typeface="Times New Roman"/>
            </a:endParaRPr>
          </a:p>
          <a:p>
            <a:pPr marL="11430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0000"/>
                </a:solidFill>
                <a:latin typeface="+mj-lt"/>
                <a:ea typeface="Times New Roman"/>
              </a:rPr>
              <a:t>(з </a:t>
            </a:r>
            <a:r>
              <a:rPr lang="ru-RU" sz="1800" b="1" dirty="0" err="1">
                <a:solidFill>
                  <a:srgbClr val="FF0000"/>
                </a:solidFill>
                <a:latin typeface="+mj-lt"/>
                <a:ea typeface="Times New Roman"/>
              </a:rPr>
              <a:t>елементами</a:t>
            </a:r>
            <a:r>
              <a:rPr lang="ru-RU" sz="1800" b="1" dirty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+mj-lt"/>
                <a:ea typeface="Times New Roman"/>
              </a:rPr>
              <a:t>конструювання</a:t>
            </a:r>
            <a:r>
              <a:rPr lang="ru-RU" sz="1800" b="1" dirty="0">
                <a:solidFill>
                  <a:srgbClr val="FF0000"/>
                </a:solidFill>
                <a:latin typeface="+mj-lt"/>
                <a:ea typeface="Times New Roman"/>
              </a:rPr>
              <a:t>)</a:t>
            </a:r>
          </a:p>
          <a:p>
            <a:pPr marL="114300" indent="0" algn="ctr">
              <a:spcBef>
                <a:spcPts val="0"/>
              </a:spcBef>
              <a:buNone/>
            </a:pPr>
            <a:r>
              <a:rPr lang="ru-RU" sz="1800" b="1" dirty="0" err="1">
                <a:solidFill>
                  <a:srgbClr val="FF0000"/>
                </a:solidFill>
                <a:latin typeface="+mj-lt"/>
                <a:ea typeface="Times New Roman"/>
              </a:rPr>
              <a:t>виготовлення</a:t>
            </a:r>
            <a:r>
              <a:rPr lang="ru-RU" sz="1800" b="1" dirty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+mj-lt"/>
                <a:ea typeface="Times New Roman"/>
              </a:rPr>
              <a:t>іграшок</a:t>
            </a:r>
            <a:r>
              <a:rPr lang="ru-RU" sz="1800" b="1" dirty="0">
                <a:solidFill>
                  <a:srgbClr val="FF0000"/>
                </a:solidFill>
                <a:latin typeface="+mj-lt"/>
                <a:ea typeface="Times New Roman"/>
              </a:rPr>
              <a:t> і </a:t>
            </a:r>
            <a:r>
              <a:rPr lang="ru-RU" sz="1800" b="1" dirty="0" err="1">
                <a:solidFill>
                  <a:srgbClr val="FF0000"/>
                </a:solidFill>
                <a:latin typeface="+mj-lt"/>
                <a:ea typeface="Times New Roman"/>
              </a:rPr>
              <a:t>найпростіших</a:t>
            </a:r>
            <a:r>
              <a:rPr lang="ru-RU" sz="1800" b="1" dirty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ru-RU" sz="1800" b="1" dirty="0" err="1">
                <a:solidFill>
                  <a:srgbClr val="FF0000"/>
                </a:solidFill>
                <a:latin typeface="+mj-lt"/>
                <a:ea typeface="Times New Roman"/>
              </a:rPr>
              <a:t>посібників</a:t>
            </a:r>
            <a:r>
              <a:rPr lang="ru-RU" sz="1800" b="1" dirty="0">
                <a:solidFill>
                  <a:srgbClr val="FF0000"/>
                </a:solidFill>
                <a:latin typeface="+mj-lt"/>
                <a:ea typeface="Times New Roman"/>
              </a:rPr>
              <a:t> з </a:t>
            </a:r>
            <a:r>
              <a:rPr lang="ru-RU" sz="1800" b="1" dirty="0" err="1">
                <a:solidFill>
                  <a:srgbClr val="FF0000"/>
                </a:solidFill>
                <a:latin typeface="+mj-lt"/>
                <a:ea typeface="Times New Roman"/>
              </a:rPr>
              <a:t>паперу</a:t>
            </a:r>
            <a:r>
              <a:rPr lang="ru-RU" sz="1800" b="1" dirty="0">
                <a:solidFill>
                  <a:srgbClr val="FF0000"/>
                </a:solidFill>
                <a:latin typeface="+mj-lt"/>
                <a:ea typeface="Times New Roman"/>
              </a:rPr>
              <a:t>, картону, природного </a:t>
            </a:r>
            <a:r>
              <a:rPr lang="ru-RU" sz="1800" b="1" dirty="0" err="1">
                <a:solidFill>
                  <a:srgbClr val="FF0000"/>
                </a:solidFill>
                <a:latin typeface="+mj-lt"/>
                <a:ea typeface="Times New Roman"/>
              </a:rPr>
              <a:t>матеріалу</a:t>
            </a:r>
            <a:r>
              <a:rPr lang="ru-RU" sz="1800" b="1" dirty="0">
                <a:solidFill>
                  <a:srgbClr val="FF0000"/>
                </a:solidFill>
                <a:latin typeface="+mj-lt"/>
                <a:ea typeface="Times New Roman"/>
              </a:rPr>
              <a:t>, робота по дереву</a:t>
            </a:r>
            <a:endParaRPr lang="ru-RU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21114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</a:rPr>
              <a:t>Основні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</a:rPr>
              <a:t>види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</a:rPr>
              <a:t>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</a:rPr>
              <a:t>праці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</a:rPr>
              <a:t> у </a:t>
            </a:r>
            <a:r>
              <a:rPr lang="ru-RU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</a:rPr>
              <a:t>дитячому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/>
              </a:rPr>
              <a:t> садку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9859" y="1700808"/>
            <a:ext cx="2880320" cy="496852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7853" y="1711992"/>
            <a:ext cx="269146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err="1">
                <a:solidFill>
                  <a:srgbClr val="000000"/>
                </a:solidFill>
                <a:latin typeface="+mj-lt"/>
                <a:ea typeface="Times New Roman"/>
              </a:rPr>
              <a:t>праця</a:t>
            </a:r>
            <a:r>
              <a:rPr lang="ru-RU" sz="2400" b="1" dirty="0">
                <a:solidFill>
                  <a:srgbClr val="000000"/>
                </a:solidFill>
                <a:latin typeface="+mj-lt"/>
                <a:ea typeface="Times New Roman"/>
              </a:rPr>
              <a:t> у </a:t>
            </a:r>
            <a:r>
              <a:rPr lang="ru-RU" sz="2400" b="1" dirty="0" err="1">
                <a:solidFill>
                  <a:srgbClr val="000000"/>
                </a:solidFill>
                <a:latin typeface="+mj-lt"/>
                <a:ea typeface="Times New Roman"/>
              </a:rPr>
              <a:t>природі</a:t>
            </a:r>
            <a:endParaRPr lang="ru-RU" sz="2400" b="1" dirty="0">
              <a:solidFill>
                <a:srgbClr val="000000"/>
              </a:solidFill>
              <a:latin typeface="+mj-lt"/>
              <a:ea typeface="Times New Roman"/>
            </a:endParaRPr>
          </a:p>
          <a:p>
            <a:pPr lvl="0" algn="ctr"/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</a:rPr>
              <a:t>вирощування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</a:rPr>
              <a:t>кімнатних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</a:rPr>
              <a:t>рослин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</a:rPr>
              <a:t>,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</a:rPr>
              <a:t>посіви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</a:rPr>
              <a:t> та посадки в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</a:rPr>
              <a:t>квітнику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</a:rPr>
              <a:t>, на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</a:rPr>
              <a:t>городі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</a:rPr>
              <a:t>, в саду, догляд за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</a:rPr>
              <a:t>домашніми</a:t>
            </a:r>
            <a:r>
              <a:rPr lang="ru-RU" b="1" dirty="0">
                <a:solidFill>
                  <a:srgbClr val="FF0000"/>
                </a:solidFill>
                <a:latin typeface="+mj-lt"/>
                <a:ea typeface="Times New Roman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+mj-lt"/>
                <a:ea typeface="Times New Roman"/>
              </a:rPr>
              <a:t>тваринами</a:t>
            </a:r>
            <a:endParaRPr lang="ru-RU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536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380" y="764704"/>
            <a:ext cx="87761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підтримання</a:t>
            </a:r>
            <a:r>
              <a:rPr lang="ru-RU" sz="2400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чистоти</a:t>
            </a:r>
            <a:r>
              <a:rPr lang="ru-RU" sz="2400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і порядку в </a:t>
            </a:r>
            <a:r>
              <a:rPr lang="ru-RU" sz="2400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приміщенні</a:t>
            </a:r>
            <a:r>
              <a:rPr lang="ru-RU" sz="2400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(</a:t>
            </a:r>
            <a:r>
              <a:rPr lang="ru-RU" sz="2400" b="1" dirty="0" err="1" smtClean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груповій</a:t>
            </a:r>
            <a:r>
              <a:rPr lang="ru-RU" sz="2400" b="1" dirty="0" smtClean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sz="2400" b="1" dirty="0" err="1" smtClean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приймальні</a:t>
            </a:r>
            <a:r>
              <a:rPr lang="ru-RU" sz="2400" b="1" dirty="0" smtClean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sz="2400" b="1" dirty="0" err="1" smtClean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умивальній</a:t>
            </a:r>
            <a:r>
              <a:rPr lang="ru-RU" sz="2400" b="1" dirty="0" smtClean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та </a:t>
            </a:r>
            <a:r>
              <a:rPr lang="ru-RU" sz="2400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спальній</a:t>
            </a:r>
            <a:r>
              <a:rPr lang="ru-RU" sz="2400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кімнатах</a:t>
            </a:r>
            <a:r>
              <a:rPr lang="ru-RU" sz="2400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) та на </a:t>
            </a:r>
            <a:r>
              <a:rPr lang="ru-RU" sz="2400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ділянці</a:t>
            </a:r>
            <a:r>
              <a:rPr lang="ru-RU" sz="2400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,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b="1" dirty="0" err="1">
                <a:solidFill>
                  <a:srgbClr val="CC66FF"/>
                </a:solidFill>
                <a:latin typeface="Book Antiqua"/>
                <a:ea typeface="Times New Roman"/>
                <a:cs typeface="Times New Roman"/>
              </a:rPr>
              <a:t>допомога</a:t>
            </a:r>
            <a:r>
              <a:rPr lang="ru-RU" sz="2400" b="1" dirty="0">
                <a:solidFill>
                  <a:srgbClr val="CC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CC66FF"/>
                </a:solidFill>
                <a:latin typeface="Book Antiqua"/>
                <a:ea typeface="Times New Roman"/>
                <a:cs typeface="Times New Roman"/>
              </a:rPr>
              <a:t>дорослим</a:t>
            </a:r>
            <a:r>
              <a:rPr lang="ru-RU" sz="2400" b="1" dirty="0">
                <a:solidFill>
                  <a:srgbClr val="CC66FF"/>
                </a:solidFill>
                <a:latin typeface="Book Antiqua"/>
                <a:ea typeface="Times New Roman"/>
                <a:cs typeface="Times New Roman"/>
              </a:rPr>
              <a:t> при </a:t>
            </a:r>
            <a:r>
              <a:rPr lang="ru-RU" sz="2400" b="1" dirty="0" err="1">
                <a:solidFill>
                  <a:srgbClr val="CC66FF"/>
                </a:solidFill>
                <a:latin typeface="Book Antiqua"/>
                <a:ea typeface="Times New Roman"/>
                <a:cs typeface="Times New Roman"/>
              </a:rPr>
              <a:t>організація</a:t>
            </a:r>
            <a:r>
              <a:rPr lang="ru-RU" sz="2400" b="1" dirty="0">
                <a:solidFill>
                  <a:srgbClr val="CC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CC66FF"/>
                </a:solidFill>
                <a:latin typeface="Book Antiqua"/>
                <a:ea typeface="Times New Roman"/>
                <a:cs typeface="Times New Roman"/>
              </a:rPr>
              <a:t>режимних</a:t>
            </a:r>
            <a:r>
              <a:rPr lang="ru-RU" sz="2400" b="1" dirty="0">
                <a:solidFill>
                  <a:srgbClr val="CC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CC66FF"/>
                </a:solidFill>
                <a:latin typeface="Book Antiqua"/>
                <a:ea typeface="Times New Roman"/>
                <a:cs typeface="Times New Roman"/>
              </a:rPr>
              <a:t>процесів</a:t>
            </a:r>
            <a:r>
              <a:rPr lang="ru-RU" sz="2400" b="1" dirty="0">
                <a:solidFill>
                  <a:srgbClr val="CC66FF"/>
                </a:solidFill>
                <a:latin typeface="Book Antiqua"/>
                <a:ea typeface="Times New Roman"/>
                <a:cs typeface="Times New Roman"/>
              </a:rPr>
              <a:t>.</a:t>
            </a:r>
            <a:endParaRPr lang="ru-RU" sz="2400" b="1" dirty="0">
              <a:solidFill>
                <a:srgbClr val="CC66FF"/>
              </a:solidFill>
              <a:latin typeface="Book Antiqua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5" y="116632"/>
            <a:ext cx="810786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rgbClr val="CF543F">
                        <a:tint val="70000"/>
                        <a:satMod val="245000"/>
                      </a:srgbClr>
                    </a:gs>
                    <a:gs pos="75000">
                      <a:srgbClr val="CF543F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543F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Times New Roman"/>
                <a:cs typeface="Times New Roman"/>
              </a:rPr>
              <a:t>ГОСПОДАРСЬКО-ПОБУТОВА ПРАЦЯ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CF543F">
                        <a:tint val="70000"/>
                        <a:satMod val="245000"/>
                      </a:srgbClr>
                    </a:gs>
                    <a:gs pos="75000">
                      <a:srgbClr val="CF543F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543F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Times New Roman"/>
                <a:cs typeface="Times New Roman"/>
              </a:rPr>
              <a:t> </a:t>
            </a:r>
            <a:endParaRPr lang="ru-RU" sz="3600" b="1" dirty="0">
              <a:ln w="11430"/>
              <a:gradFill>
                <a:gsLst>
                  <a:gs pos="0">
                    <a:srgbClr val="CF543F">
                      <a:tint val="70000"/>
                      <a:satMod val="245000"/>
                    </a:srgbClr>
                  </a:gs>
                  <a:gs pos="75000">
                    <a:srgbClr val="CF543F">
                      <a:tint val="90000"/>
                      <a:shade val="60000"/>
                      <a:satMod val="240000"/>
                    </a:srgbClr>
                  </a:gs>
                  <a:gs pos="100000">
                    <a:srgbClr val="CF543F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341" y="2924944"/>
            <a:ext cx="8776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4300" algn="ctr"/>
            <a:r>
              <a:rPr lang="ru-RU" sz="2400" b="1" dirty="0" err="1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Ця</a:t>
            </a:r>
            <a:r>
              <a:rPr lang="ru-RU" sz="2400" b="1" dirty="0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праця</a:t>
            </a:r>
            <a:r>
              <a:rPr lang="ru-RU" sz="2400" b="1" dirty="0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 в </a:t>
            </a:r>
            <a:r>
              <a:rPr lang="ru-RU" sz="2400" b="1" dirty="0" err="1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елементарних</a:t>
            </a:r>
            <a:r>
              <a:rPr lang="ru-RU" sz="2400" b="1" dirty="0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 формах </a:t>
            </a:r>
            <a:r>
              <a:rPr lang="ru-RU" sz="2400" b="1" dirty="0" err="1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з'являється</a:t>
            </a:r>
            <a:r>
              <a:rPr lang="ru-RU" sz="2400" b="1" dirty="0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вже</a:t>
            </a:r>
            <a:r>
              <a:rPr lang="ru-RU" sz="2400" b="1" dirty="0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 в </a:t>
            </a:r>
            <a:r>
              <a:rPr lang="ru-RU" sz="2400" b="1" dirty="0" err="1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молодшому</a:t>
            </a:r>
            <a:r>
              <a:rPr lang="ru-RU" sz="2400" b="1" dirty="0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дошкільному</a:t>
            </a:r>
            <a:r>
              <a:rPr lang="ru-RU" sz="2400" b="1" dirty="0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віці</a:t>
            </a:r>
            <a:r>
              <a:rPr lang="ru-RU" sz="2400" b="1" dirty="0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, але особливого </a:t>
            </a:r>
            <a:r>
              <a:rPr lang="ru-RU" sz="2400" b="1" dirty="0" err="1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значення</a:t>
            </a:r>
            <a:r>
              <a:rPr lang="ru-RU" sz="2400" b="1" dirty="0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набуває</a:t>
            </a:r>
            <a:r>
              <a:rPr lang="ru-RU" sz="2400" b="1" dirty="0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 в </a:t>
            </a:r>
            <a:r>
              <a:rPr lang="ru-RU" sz="2400" b="1" dirty="0" err="1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середній</a:t>
            </a:r>
            <a:r>
              <a:rPr lang="ru-RU" sz="2400" b="1" dirty="0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 і </a:t>
            </a:r>
            <a:r>
              <a:rPr lang="ru-RU" sz="2400" b="1" dirty="0" err="1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старшій</a:t>
            </a:r>
            <a:r>
              <a:rPr lang="ru-RU" sz="2400" b="1" dirty="0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rgbClr val="008000"/>
                </a:solidFill>
                <a:latin typeface="Book Antiqua"/>
                <a:ea typeface="Times New Roman"/>
                <a:cs typeface="Times New Roman"/>
              </a:rPr>
              <a:t>групах</a:t>
            </a:r>
            <a:endParaRPr lang="ru-RU" sz="2400" b="1" dirty="0">
              <a:solidFill>
                <a:srgbClr val="008000"/>
              </a:solidFill>
              <a:latin typeface="Book Antiqua"/>
              <a:ea typeface="Calibri"/>
              <a:cs typeface="Times New Roman"/>
            </a:endParaRPr>
          </a:p>
        </p:txBody>
      </p:sp>
      <p:pic>
        <p:nvPicPr>
          <p:cNvPr id="5" name="Picture 2" descr="http://s019.radikal.ru/i608/1204/f2/daaa5de271c6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4"/>
            <a:ext cx="2376264" cy="23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5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16632"/>
            <a:ext cx="720080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rgbClr val="CF543F">
                        <a:tint val="70000"/>
                        <a:satMod val="245000"/>
                      </a:srgbClr>
                    </a:gs>
                    <a:gs pos="75000">
                      <a:srgbClr val="CF543F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543F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ea typeface="Times New Roman"/>
                <a:cs typeface="Times New Roman"/>
              </a:rPr>
              <a:t>САМООБСЛУГОВУВАННЯ 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rgbClr val="CF543F">
                        <a:tint val="70000"/>
                        <a:satMod val="245000"/>
                      </a:srgbClr>
                    </a:gs>
                    <a:gs pos="75000">
                      <a:srgbClr val="CF543F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543F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ea typeface="Times New Roman"/>
                <a:cs typeface="Times New Roman"/>
              </a:rPr>
              <a:t>(</a:t>
            </a:r>
            <a:r>
              <a:rPr lang="ru-RU" sz="2000" b="1" dirty="0" err="1" smtClean="0">
                <a:ln w="11430"/>
                <a:gradFill>
                  <a:gsLst>
                    <a:gs pos="0">
                      <a:srgbClr val="CF543F">
                        <a:tint val="70000"/>
                        <a:satMod val="245000"/>
                      </a:srgbClr>
                    </a:gs>
                    <a:gs pos="75000">
                      <a:srgbClr val="CF543F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543F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ea typeface="Times New Roman"/>
                <a:cs typeface="Times New Roman"/>
              </a:rPr>
              <a:t>елементарна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CF543F">
                        <a:tint val="70000"/>
                        <a:satMod val="245000"/>
                      </a:srgbClr>
                    </a:gs>
                    <a:gs pos="75000">
                      <a:srgbClr val="CF543F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543F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rgbClr val="CF543F">
                        <a:tint val="70000"/>
                        <a:satMod val="245000"/>
                      </a:srgbClr>
                    </a:gs>
                    <a:gs pos="75000">
                      <a:srgbClr val="CF543F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543F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ea typeface="Times New Roman"/>
                <a:cs typeface="Times New Roman"/>
              </a:rPr>
              <a:t>господарсько-побутова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CF543F">
                        <a:tint val="70000"/>
                        <a:satMod val="245000"/>
                      </a:srgbClr>
                    </a:gs>
                    <a:gs pos="75000">
                      <a:srgbClr val="CF543F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543F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rgbClr val="CF543F">
                        <a:tint val="70000"/>
                        <a:satMod val="245000"/>
                      </a:srgbClr>
                    </a:gs>
                    <a:gs pos="75000">
                      <a:srgbClr val="CF543F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543F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ea typeface="Times New Roman"/>
                <a:cs typeface="Times New Roman"/>
              </a:rPr>
              <a:t>праця</a:t>
            </a:r>
            <a:r>
              <a:rPr lang="ru-RU" sz="2000" b="1" dirty="0" smtClean="0">
                <a:ln w="11430"/>
                <a:gradFill>
                  <a:gsLst>
                    <a:gs pos="0">
                      <a:srgbClr val="CF543F">
                        <a:tint val="70000"/>
                        <a:satMod val="245000"/>
                      </a:srgbClr>
                    </a:gs>
                    <a:gs pos="75000">
                      <a:srgbClr val="CF543F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F543F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  <a:ea typeface="Times New Roman"/>
                <a:cs typeface="Times New Roman"/>
              </a:rPr>
              <a:t>)</a:t>
            </a:r>
            <a:endParaRPr lang="ru-RU" sz="2000" b="1" dirty="0">
              <a:ln w="11430"/>
              <a:gradFill>
                <a:gsLst>
                  <a:gs pos="0">
                    <a:srgbClr val="CF543F">
                      <a:tint val="70000"/>
                      <a:satMod val="245000"/>
                    </a:srgbClr>
                  </a:gs>
                  <a:gs pos="75000">
                    <a:srgbClr val="CF543F">
                      <a:tint val="90000"/>
                      <a:shade val="60000"/>
                      <a:satMod val="240000"/>
                    </a:srgbClr>
                  </a:gs>
                  <a:gs pos="100000">
                    <a:srgbClr val="CF543F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http://img-fotki.yandex.ru/get/5813/89635038.62d/0_6ff02_bc2f38bb_XL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r="3182"/>
          <a:stretch/>
        </p:blipFill>
        <p:spPr bwMode="auto">
          <a:xfrm>
            <a:off x="5945724" y="1248258"/>
            <a:ext cx="3072809" cy="22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557" y="1050304"/>
            <a:ext cx="63546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4300"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-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це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постійна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турбота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 про чистоту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тіла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, про порядок у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костюмі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готовність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зробити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 для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цього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 все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необхідне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 без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вимоги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ззовні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, з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внутрішньої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 потреби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дотримувати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гігієнічні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Book Antiqua"/>
                <a:ea typeface="Times New Roman"/>
                <a:cs typeface="Times New Roman"/>
              </a:rPr>
              <a:t> правила.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Book Antiqua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3054380"/>
            <a:ext cx="284244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u="sng" spc="50" dirty="0" smtClean="0">
                <a:ln w="11430"/>
                <a:gradFill>
                  <a:gsLst>
                    <a:gs pos="25000">
                      <a:srgbClr val="CF543F">
                        <a:satMod val="155000"/>
                      </a:srgbClr>
                    </a:gs>
                    <a:gs pos="100000">
                      <a:srgbClr val="CF543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Book Antiqua"/>
                <a:ea typeface="Times New Roman"/>
                <a:cs typeface="Times New Roman"/>
              </a:rPr>
              <a:t>СПЕЦИФІКА: </a:t>
            </a:r>
            <a:endParaRPr lang="ru-RU" sz="2800" b="1" u="sng" spc="50" dirty="0">
              <a:ln w="11430"/>
              <a:gradFill>
                <a:gsLst>
                  <a:gs pos="25000">
                    <a:srgbClr val="CF543F">
                      <a:satMod val="155000"/>
                    </a:srgbClr>
                  </a:gs>
                  <a:gs pos="100000">
                    <a:srgbClr val="CF543F">
                      <a:shade val="45000"/>
                      <a:satMod val="165000"/>
                    </a:srgbClr>
                  </a:gs>
                </a:gsLst>
                <a:lin ang="5400000"/>
              </a:gradFill>
              <a:latin typeface="Book Antiqu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107" y="3668256"/>
            <a:ext cx="88384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800" b="1" dirty="0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перед </a:t>
            </a:r>
            <a:r>
              <a:rPr lang="ru-RU" sz="2800" b="1" dirty="0" err="1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дитиною</a:t>
            </a:r>
            <a:r>
              <a:rPr lang="ru-RU" sz="2800" b="1" dirty="0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завжди</a:t>
            </a:r>
            <a:r>
              <a:rPr lang="ru-RU" sz="2800" b="1" dirty="0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 ставиться конкретна мета, </a:t>
            </a:r>
            <a:r>
              <a:rPr lang="ru-RU" sz="2800" b="1" dirty="0" err="1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досягнення</a:t>
            </a:r>
            <a:r>
              <a:rPr lang="ru-RU" sz="2800" b="1" dirty="0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якої</a:t>
            </a:r>
            <a:r>
              <a:rPr lang="ru-RU" sz="2800" b="1" dirty="0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зрозуміло</a:t>
            </a:r>
            <a:r>
              <a:rPr lang="ru-RU" sz="2800" b="1" dirty="0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800" b="1" dirty="0" err="1" smtClean="0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дитині</a:t>
            </a:r>
            <a:r>
              <a:rPr lang="ru-RU" sz="2800" b="1" dirty="0" smtClean="0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sz="2800" b="1" dirty="0" err="1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життєво</a:t>
            </a:r>
            <a:r>
              <a:rPr lang="ru-RU" sz="2800" b="1" dirty="0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необхідно</a:t>
            </a:r>
            <a:r>
              <a:rPr lang="ru-RU" sz="2800" b="1" dirty="0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 для </a:t>
            </a:r>
            <a:r>
              <a:rPr lang="ru-RU" sz="2800" b="1" dirty="0" err="1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нього</a:t>
            </a:r>
            <a:r>
              <a:rPr lang="ru-RU" sz="2800" b="1" dirty="0">
                <a:solidFill>
                  <a:srgbClr val="FF9900"/>
                </a:solidFill>
                <a:latin typeface="Book Antiqua"/>
                <a:ea typeface="Times New Roman"/>
                <a:cs typeface="Times New Roman"/>
              </a:rPr>
              <a:t>;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800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результат, </a:t>
            </a:r>
            <a:r>
              <a:rPr lang="ru-RU" sz="2800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якого</a:t>
            </a:r>
            <a:r>
              <a:rPr lang="ru-RU" sz="2800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він</a:t>
            </a:r>
            <a:r>
              <a:rPr lang="ru-RU" sz="2800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досягає</a:t>
            </a:r>
            <a:r>
              <a:rPr lang="ru-RU" sz="2800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, </a:t>
            </a:r>
            <a:r>
              <a:rPr lang="ru-RU" sz="2800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наочний</a:t>
            </a:r>
            <a:r>
              <a:rPr lang="ru-RU" sz="2800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і </a:t>
            </a:r>
            <a:r>
              <a:rPr lang="ru-RU" sz="2800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відкриває</a:t>
            </a:r>
            <a:r>
              <a:rPr lang="ru-RU" sz="2800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йому</a:t>
            </a:r>
            <a:r>
              <a:rPr lang="ru-RU" sz="2800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відомі</a:t>
            </a:r>
            <a:r>
              <a:rPr lang="ru-RU" sz="2800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перспективи</a:t>
            </a:r>
            <a:r>
              <a:rPr lang="ru-RU" sz="2800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подальшої</a:t>
            </a:r>
            <a:r>
              <a:rPr lang="ru-RU" sz="2800" b="1" dirty="0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 </a:t>
            </a:r>
            <a:r>
              <a:rPr lang="ru-RU" sz="2800" b="1" dirty="0" err="1">
                <a:solidFill>
                  <a:srgbClr val="0066FF"/>
                </a:solidFill>
                <a:latin typeface="Book Antiqua"/>
                <a:ea typeface="Times New Roman"/>
                <a:cs typeface="Times New Roman"/>
              </a:rPr>
              <a:t>діяльності</a:t>
            </a:r>
            <a:endParaRPr lang="ru-RU" sz="2800" b="1" dirty="0">
              <a:solidFill>
                <a:srgbClr val="0066FF"/>
              </a:solidFill>
              <a:latin typeface="Book Antiqua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130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1376</TotalTime>
  <Words>1491</Words>
  <Application>Microsoft Office PowerPoint</Application>
  <PresentationFormat>Экран (4:3)</PresentationFormat>
  <Paragraphs>163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Аптека</vt:lpstr>
      <vt:lpstr>«Трудове виховання – важливий засіб ранньої соціалізації дітей дошкільного віку за освітньою лінією БК «Дитина у світі культури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види праці у дитячому садку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ДЕТСКОГО ТРУДА И ФОРМЫ ЕГО ОРГАНИЗАЦИИ</dc:title>
  <dc:creator>Мама</dc:creator>
  <cp:lastModifiedBy>Руслан</cp:lastModifiedBy>
  <cp:revision>104</cp:revision>
  <dcterms:created xsi:type="dcterms:W3CDTF">2013-05-06T16:30:03Z</dcterms:created>
  <dcterms:modified xsi:type="dcterms:W3CDTF">2014-11-30T22:48:27Z</dcterms:modified>
</cp:coreProperties>
</file>