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4" r:id="rId3"/>
    <p:sldId id="287" r:id="rId4"/>
    <p:sldId id="285" r:id="rId5"/>
    <p:sldId id="286" r:id="rId6"/>
    <p:sldId id="288" r:id="rId7"/>
    <p:sldId id="289" r:id="rId8"/>
    <p:sldId id="257" r:id="rId9"/>
    <p:sldId id="283" r:id="rId10"/>
    <p:sldId id="259" r:id="rId11"/>
    <p:sldId id="263" r:id="rId12"/>
    <p:sldId id="258" r:id="rId13"/>
    <p:sldId id="260" r:id="rId14"/>
    <p:sldId id="276" r:id="rId15"/>
    <p:sldId id="277" r:id="rId16"/>
    <p:sldId id="265" r:id="rId17"/>
    <p:sldId id="1011" r:id="rId18"/>
    <p:sldId id="1014" r:id="rId19"/>
    <p:sldId id="261" r:id="rId20"/>
    <p:sldId id="1012" r:id="rId21"/>
    <p:sldId id="1013" r:id="rId22"/>
    <p:sldId id="266" r:id="rId23"/>
    <p:sldId id="278" r:id="rId24"/>
    <p:sldId id="267" r:id="rId25"/>
    <p:sldId id="1015" r:id="rId26"/>
    <p:sldId id="280" r:id="rId27"/>
    <p:sldId id="262" r:id="rId28"/>
    <p:sldId id="268" r:id="rId29"/>
    <p:sldId id="1016" r:id="rId30"/>
    <p:sldId id="1017" r:id="rId31"/>
    <p:sldId id="282"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0" autoAdjust="0"/>
    <p:restoredTop sz="94660"/>
  </p:normalViewPr>
  <p:slideViewPr>
    <p:cSldViewPr>
      <p:cViewPr>
        <p:scale>
          <a:sx n="60" d="100"/>
          <a:sy n="60" d="100"/>
        </p:scale>
        <p:origin x="-876" y="-3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4BF00-267D-4D0E-BC40-12B6DBCD92B4}" type="doc">
      <dgm:prSet loTypeId="urn:microsoft.com/office/officeart/2005/8/layout/list1" loCatId="list" qsTypeId="urn:microsoft.com/office/officeart/2005/8/quickstyle/simple1" qsCatId="simple" csTypeId="urn:microsoft.com/office/officeart/2005/8/colors/accent4_3" csCatId="accent4" phldr="1"/>
      <dgm:spPr/>
      <dgm:t>
        <a:bodyPr/>
        <a:lstStyle/>
        <a:p>
          <a:endParaRPr lang="ru-RU"/>
        </a:p>
      </dgm:t>
    </dgm:pt>
    <dgm:pt modelId="{2FDFCD20-0E54-42CC-897D-FD23CC39CB3F}">
      <dgm:prSet phldrT="[Текст]" custT="1"/>
      <dgm:spPr/>
      <dgm:t>
        <a:bodyPr/>
        <a:lstStyle/>
        <a:p>
          <a:r>
            <a:rPr lang="uk-UA" sz="2000" b="1" dirty="0" smtClean="0">
              <a:solidFill>
                <a:schemeClr val="tx1"/>
              </a:solidFill>
              <a:latin typeface="Bookman Old Style" pitchFamily="18" charset="0"/>
            </a:rPr>
            <a:t>Розвивається сенсорний та фізичний потенціал дитини</a:t>
          </a:r>
          <a:endParaRPr lang="ru-RU" sz="2000" b="1" dirty="0">
            <a:solidFill>
              <a:schemeClr val="tx1"/>
            </a:solidFill>
            <a:latin typeface="Bookman Old Style" pitchFamily="18" charset="0"/>
          </a:endParaRPr>
        </a:p>
      </dgm:t>
    </dgm:pt>
    <dgm:pt modelId="{8B172732-A92C-4866-97A5-8DC1CE220999}" type="parTrans" cxnId="{AB147A4C-CDBD-4129-A33A-95B02D5B79F3}">
      <dgm:prSet/>
      <dgm:spPr/>
      <dgm:t>
        <a:bodyPr/>
        <a:lstStyle/>
        <a:p>
          <a:endParaRPr lang="ru-RU"/>
        </a:p>
      </dgm:t>
    </dgm:pt>
    <dgm:pt modelId="{22E368DD-9F27-4218-BFDD-8B85D37A48CE}" type="sibTrans" cxnId="{AB147A4C-CDBD-4129-A33A-95B02D5B79F3}">
      <dgm:prSet/>
      <dgm:spPr/>
      <dgm:t>
        <a:bodyPr/>
        <a:lstStyle/>
        <a:p>
          <a:endParaRPr lang="ru-RU"/>
        </a:p>
      </dgm:t>
    </dgm:pt>
    <dgm:pt modelId="{1393C526-171E-42BE-B647-6E109FFDC0A8}">
      <dgm:prSet phldrT="[Текст]" custT="1"/>
      <dgm:spPr/>
      <dgm:t>
        <a:bodyPr/>
        <a:lstStyle/>
        <a:p>
          <a:r>
            <a:rPr lang="uk-UA" sz="2000" b="1" dirty="0" smtClean="0">
              <a:solidFill>
                <a:schemeClr val="tx1"/>
              </a:solidFill>
              <a:latin typeface="Bookman Old Style" pitchFamily="18" charset="0"/>
            </a:rPr>
            <a:t>Формуються навички практичного життя та самостійного мислення</a:t>
          </a:r>
          <a:endParaRPr lang="ru-RU" sz="2000" b="1" dirty="0">
            <a:solidFill>
              <a:schemeClr val="tx1"/>
            </a:solidFill>
            <a:latin typeface="Bookman Old Style" pitchFamily="18" charset="0"/>
          </a:endParaRPr>
        </a:p>
      </dgm:t>
    </dgm:pt>
    <dgm:pt modelId="{3B9E60E9-1E30-4C08-BC46-B539B58EE4DC}" type="parTrans" cxnId="{0F282D51-D10F-4A12-A610-11DD508D6A31}">
      <dgm:prSet/>
      <dgm:spPr/>
      <dgm:t>
        <a:bodyPr/>
        <a:lstStyle/>
        <a:p>
          <a:endParaRPr lang="ru-RU"/>
        </a:p>
      </dgm:t>
    </dgm:pt>
    <dgm:pt modelId="{FFC5F895-9BBC-48FE-83CD-57190AB5F1EC}" type="sibTrans" cxnId="{0F282D51-D10F-4A12-A610-11DD508D6A31}">
      <dgm:prSet/>
      <dgm:spPr/>
      <dgm:t>
        <a:bodyPr/>
        <a:lstStyle/>
        <a:p>
          <a:endParaRPr lang="ru-RU"/>
        </a:p>
      </dgm:t>
    </dgm:pt>
    <dgm:pt modelId="{0A63AF6F-77EF-4BFE-B569-8DDB472C8024}">
      <dgm:prSet phldrT="[Текст]" custT="1"/>
      <dgm:spPr/>
      <dgm:t>
        <a:bodyPr/>
        <a:lstStyle/>
        <a:p>
          <a:r>
            <a:rPr lang="uk-UA" sz="2000" b="1" dirty="0" smtClean="0">
              <a:solidFill>
                <a:schemeClr val="tx1"/>
              </a:solidFill>
              <a:latin typeface="Bookman Old Style" pitchFamily="18" charset="0"/>
            </a:rPr>
            <a:t>Активізується бажання вчитися</a:t>
          </a:r>
          <a:endParaRPr lang="ru-RU" sz="2000" b="1" dirty="0">
            <a:solidFill>
              <a:schemeClr val="tx1"/>
            </a:solidFill>
            <a:latin typeface="Bookman Old Style" pitchFamily="18" charset="0"/>
          </a:endParaRPr>
        </a:p>
      </dgm:t>
    </dgm:pt>
    <dgm:pt modelId="{988D0C6D-9836-49C3-96A9-D8469C2BF65F}" type="parTrans" cxnId="{5E544557-278E-4CB8-9946-418FA5088971}">
      <dgm:prSet/>
      <dgm:spPr/>
      <dgm:t>
        <a:bodyPr/>
        <a:lstStyle/>
        <a:p>
          <a:endParaRPr lang="ru-RU"/>
        </a:p>
      </dgm:t>
    </dgm:pt>
    <dgm:pt modelId="{96685522-2B47-40C9-B441-E4DEEBD5C436}" type="sibTrans" cxnId="{5E544557-278E-4CB8-9946-418FA5088971}">
      <dgm:prSet/>
      <dgm:spPr/>
      <dgm:t>
        <a:bodyPr/>
        <a:lstStyle/>
        <a:p>
          <a:endParaRPr lang="ru-RU"/>
        </a:p>
      </dgm:t>
    </dgm:pt>
    <dgm:pt modelId="{566AB5B6-86C4-48C2-89F2-FFCB84B0FE1F}" type="pres">
      <dgm:prSet presAssocID="{0FD4BF00-267D-4D0E-BC40-12B6DBCD92B4}" presName="linear" presStyleCnt="0">
        <dgm:presLayoutVars>
          <dgm:dir/>
          <dgm:animLvl val="lvl"/>
          <dgm:resizeHandles val="exact"/>
        </dgm:presLayoutVars>
      </dgm:prSet>
      <dgm:spPr/>
      <dgm:t>
        <a:bodyPr/>
        <a:lstStyle/>
        <a:p>
          <a:endParaRPr lang="ru-RU"/>
        </a:p>
      </dgm:t>
    </dgm:pt>
    <dgm:pt modelId="{822F34FB-A708-4469-A7F7-2E882E3455EE}" type="pres">
      <dgm:prSet presAssocID="{2FDFCD20-0E54-42CC-897D-FD23CC39CB3F}" presName="parentLin" presStyleCnt="0"/>
      <dgm:spPr/>
    </dgm:pt>
    <dgm:pt modelId="{D6A6480B-CD01-4289-A9E9-3D396277AD32}" type="pres">
      <dgm:prSet presAssocID="{2FDFCD20-0E54-42CC-897D-FD23CC39CB3F}" presName="parentLeftMargin" presStyleLbl="node1" presStyleIdx="0" presStyleCnt="3"/>
      <dgm:spPr/>
      <dgm:t>
        <a:bodyPr/>
        <a:lstStyle/>
        <a:p>
          <a:endParaRPr lang="ru-RU"/>
        </a:p>
      </dgm:t>
    </dgm:pt>
    <dgm:pt modelId="{A5BF3C0F-8B9B-4369-BE7D-3808F226136A}" type="pres">
      <dgm:prSet presAssocID="{2FDFCD20-0E54-42CC-897D-FD23CC39CB3F}" presName="parentText" presStyleLbl="node1" presStyleIdx="0" presStyleCnt="3" custScaleX="142857" custLinFactNeighborX="-24781" custLinFactNeighborY="5734">
        <dgm:presLayoutVars>
          <dgm:chMax val="0"/>
          <dgm:bulletEnabled val="1"/>
        </dgm:presLayoutVars>
      </dgm:prSet>
      <dgm:spPr/>
      <dgm:t>
        <a:bodyPr/>
        <a:lstStyle/>
        <a:p>
          <a:endParaRPr lang="ru-RU"/>
        </a:p>
      </dgm:t>
    </dgm:pt>
    <dgm:pt modelId="{590104CC-8C80-46F1-9BAF-EF0D7ABCBB04}" type="pres">
      <dgm:prSet presAssocID="{2FDFCD20-0E54-42CC-897D-FD23CC39CB3F}" presName="negativeSpace" presStyleCnt="0"/>
      <dgm:spPr/>
    </dgm:pt>
    <dgm:pt modelId="{CE7137F5-7414-4CFD-ABE5-E30BF1F8360A}" type="pres">
      <dgm:prSet presAssocID="{2FDFCD20-0E54-42CC-897D-FD23CC39CB3F}" presName="childText" presStyleLbl="conFgAcc1" presStyleIdx="0" presStyleCnt="3">
        <dgm:presLayoutVars>
          <dgm:bulletEnabled val="1"/>
        </dgm:presLayoutVars>
      </dgm:prSet>
      <dgm:spPr/>
    </dgm:pt>
    <dgm:pt modelId="{18F21A76-0A4B-4458-9926-E2CD89AA1646}" type="pres">
      <dgm:prSet presAssocID="{22E368DD-9F27-4218-BFDD-8B85D37A48CE}" presName="spaceBetweenRectangles" presStyleCnt="0"/>
      <dgm:spPr/>
    </dgm:pt>
    <dgm:pt modelId="{F3592B19-FA10-402E-9FA0-DB3D192B66FB}" type="pres">
      <dgm:prSet presAssocID="{1393C526-171E-42BE-B647-6E109FFDC0A8}" presName="parentLin" presStyleCnt="0"/>
      <dgm:spPr/>
    </dgm:pt>
    <dgm:pt modelId="{F64E9749-101F-4A00-9775-0533306CA6B3}" type="pres">
      <dgm:prSet presAssocID="{1393C526-171E-42BE-B647-6E109FFDC0A8}" presName="parentLeftMargin" presStyleLbl="node1" presStyleIdx="0" presStyleCnt="3"/>
      <dgm:spPr/>
      <dgm:t>
        <a:bodyPr/>
        <a:lstStyle/>
        <a:p>
          <a:endParaRPr lang="ru-RU"/>
        </a:p>
      </dgm:t>
    </dgm:pt>
    <dgm:pt modelId="{C997610F-672C-4040-AAA7-9CD71A450B81}" type="pres">
      <dgm:prSet presAssocID="{1393C526-171E-42BE-B647-6E109FFDC0A8}" presName="parentText" presStyleLbl="node1" presStyleIdx="1" presStyleCnt="3" custScaleX="132872" custLinFactNeighborX="-6526" custLinFactNeighborY="5611">
        <dgm:presLayoutVars>
          <dgm:chMax val="0"/>
          <dgm:bulletEnabled val="1"/>
        </dgm:presLayoutVars>
      </dgm:prSet>
      <dgm:spPr/>
      <dgm:t>
        <a:bodyPr/>
        <a:lstStyle/>
        <a:p>
          <a:endParaRPr lang="ru-RU"/>
        </a:p>
      </dgm:t>
    </dgm:pt>
    <dgm:pt modelId="{3840729C-1B1B-43C0-A323-479EDEEACB62}" type="pres">
      <dgm:prSet presAssocID="{1393C526-171E-42BE-B647-6E109FFDC0A8}" presName="negativeSpace" presStyleCnt="0"/>
      <dgm:spPr/>
    </dgm:pt>
    <dgm:pt modelId="{8E8E8F79-8EBE-4F1D-B1CF-2FE02173316B}" type="pres">
      <dgm:prSet presAssocID="{1393C526-171E-42BE-B647-6E109FFDC0A8}" presName="childText" presStyleLbl="conFgAcc1" presStyleIdx="1" presStyleCnt="3">
        <dgm:presLayoutVars>
          <dgm:bulletEnabled val="1"/>
        </dgm:presLayoutVars>
      </dgm:prSet>
      <dgm:spPr/>
    </dgm:pt>
    <dgm:pt modelId="{3646C577-EDC3-4F6C-AD65-EDC08F546DF6}" type="pres">
      <dgm:prSet presAssocID="{FFC5F895-9BBC-48FE-83CD-57190AB5F1EC}" presName="spaceBetweenRectangles" presStyleCnt="0"/>
      <dgm:spPr/>
    </dgm:pt>
    <dgm:pt modelId="{F45778AE-698A-4E4E-AF4B-EC11B30932F4}" type="pres">
      <dgm:prSet presAssocID="{0A63AF6F-77EF-4BFE-B569-8DDB472C8024}" presName="parentLin" presStyleCnt="0"/>
      <dgm:spPr/>
    </dgm:pt>
    <dgm:pt modelId="{ABF90C09-0725-41B4-B961-B3D7A9101364}" type="pres">
      <dgm:prSet presAssocID="{0A63AF6F-77EF-4BFE-B569-8DDB472C8024}" presName="parentLeftMargin" presStyleLbl="node1" presStyleIdx="1" presStyleCnt="3"/>
      <dgm:spPr/>
      <dgm:t>
        <a:bodyPr/>
        <a:lstStyle/>
        <a:p>
          <a:endParaRPr lang="ru-RU"/>
        </a:p>
      </dgm:t>
    </dgm:pt>
    <dgm:pt modelId="{88778C85-3A2F-45A5-A148-4AF5953A1058}" type="pres">
      <dgm:prSet presAssocID="{0A63AF6F-77EF-4BFE-B569-8DDB472C8024}" presName="parentText" presStyleLbl="node1" presStyleIdx="2" presStyleCnt="3" custScaleX="121815">
        <dgm:presLayoutVars>
          <dgm:chMax val="0"/>
          <dgm:bulletEnabled val="1"/>
        </dgm:presLayoutVars>
      </dgm:prSet>
      <dgm:spPr/>
      <dgm:t>
        <a:bodyPr/>
        <a:lstStyle/>
        <a:p>
          <a:endParaRPr lang="ru-RU"/>
        </a:p>
      </dgm:t>
    </dgm:pt>
    <dgm:pt modelId="{1CA5498A-7B46-41CA-A0DD-AC42D411225E}" type="pres">
      <dgm:prSet presAssocID="{0A63AF6F-77EF-4BFE-B569-8DDB472C8024}" presName="negativeSpace" presStyleCnt="0"/>
      <dgm:spPr/>
    </dgm:pt>
    <dgm:pt modelId="{3846986C-019C-4F09-88EF-CF0AE8996DC4}" type="pres">
      <dgm:prSet presAssocID="{0A63AF6F-77EF-4BFE-B569-8DDB472C8024}" presName="childText" presStyleLbl="conFgAcc1" presStyleIdx="2" presStyleCnt="3">
        <dgm:presLayoutVars>
          <dgm:bulletEnabled val="1"/>
        </dgm:presLayoutVars>
      </dgm:prSet>
      <dgm:spPr/>
    </dgm:pt>
  </dgm:ptLst>
  <dgm:cxnLst>
    <dgm:cxn modelId="{2C24A2C8-60BF-41E6-A4EC-4B530EA35552}" type="presOf" srcId="{0A63AF6F-77EF-4BFE-B569-8DDB472C8024}" destId="{ABF90C09-0725-41B4-B961-B3D7A9101364}" srcOrd="0" destOrd="0" presId="urn:microsoft.com/office/officeart/2005/8/layout/list1"/>
    <dgm:cxn modelId="{AB147A4C-CDBD-4129-A33A-95B02D5B79F3}" srcId="{0FD4BF00-267D-4D0E-BC40-12B6DBCD92B4}" destId="{2FDFCD20-0E54-42CC-897D-FD23CC39CB3F}" srcOrd="0" destOrd="0" parTransId="{8B172732-A92C-4866-97A5-8DC1CE220999}" sibTransId="{22E368DD-9F27-4218-BFDD-8B85D37A48CE}"/>
    <dgm:cxn modelId="{5E544557-278E-4CB8-9946-418FA5088971}" srcId="{0FD4BF00-267D-4D0E-BC40-12B6DBCD92B4}" destId="{0A63AF6F-77EF-4BFE-B569-8DDB472C8024}" srcOrd="2" destOrd="0" parTransId="{988D0C6D-9836-49C3-96A9-D8469C2BF65F}" sibTransId="{96685522-2B47-40C9-B441-E4DEEBD5C436}"/>
    <dgm:cxn modelId="{DA824A32-95FD-4C87-8DA3-5DA3424788A8}" type="presOf" srcId="{0FD4BF00-267D-4D0E-BC40-12B6DBCD92B4}" destId="{566AB5B6-86C4-48C2-89F2-FFCB84B0FE1F}" srcOrd="0" destOrd="0" presId="urn:microsoft.com/office/officeart/2005/8/layout/list1"/>
    <dgm:cxn modelId="{E524552A-E0B8-492A-8A27-17FCE012F247}" type="presOf" srcId="{2FDFCD20-0E54-42CC-897D-FD23CC39CB3F}" destId="{A5BF3C0F-8B9B-4369-BE7D-3808F226136A}" srcOrd="1" destOrd="0" presId="urn:microsoft.com/office/officeart/2005/8/layout/list1"/>
    <dgm:cxn modelId="{26CD551A-6CD8-4A95-BB56-013E8B7FB6A0}" type="presOf" srcId="{0A63AF6F-77EF-4BFE-B569-8DDB472C8024}" destId="{88778C85-3A2F-45A5-A148-4AF5953A1058}" srcOrd="1" destOrd="0" presId="urn:microsoft.com/office/officeart/2005/8/layout/list1"/>
    <dgm:cxn modelId="{0F282D51-D10F-4A12-A610-11DD508D6A31}" srcId="{0FD4BF00-267D-4D0E-BC40-12B6DBCD92B4}" destId="{1393C526-171E-42BE-B647-6E109FFDC0A8}" srcOrd="1" destOrd="0" parTransId="{3B9E60E9-1E30-4C08-BC46-B539B58EE4DC}" sibTransId="{FFC5F895-9BBC-48FE-83CD-57190AB5F1EC}"/>
    <dgm:cxn modelId="{6344213B-1D92-405F-A78A-5F768F9BDA43}" type="presOf" srcId="{1393C526-171E-42BE-B647-6E109FFDC0A8}" destId="{F64E9749-101F-4A00-9775-0533306CA6B3}" srcOrd="0" destOrd="0" presId="urn:microsoft.com/office/officeart/2005/8/layout/list1"/>
    <dgm:cxn modelId="{F99AB1F1-2F65-4050-BCD0-3CF68F4158B8}" type="presOf" srcId="{2FDFCD20-0E54-42CC-897D-FD23CC39CB3F}" destId="{D6A6480B-CD01-4289-A9E9-3D396277AD32}" srcOrd="0" destOrd="0" presId="urn:microsoft.com/office/officeart/2005/8/layout/list1"/>
    <dgm:cxn modelId="{D960B48A-CF6C-42C9-853E-FF20E098C778}" type="presOf" srcId="{1393C526-171E-42BE-B647-6E109FFDC0A8}" destId="{C997610F-672C-4040-AAA7-9CD71A450B81}" srcOrd="1" destOrd="0" presId="urn:microsoft.com/office/officeart/2005/8/layout/list1"/>
    <dgm:cxn modelId="{B24B4253-FDF0-4EE0-8491-D0A4EDAE0939}" type="presParOf" srcId="{566AB5B6-86C4-48C2-89F2-FFCB84B0FE1F}" destId="{822F34FB-A708-4469-A7F7-2E882E3455EE}" srcOrd="0" destOrd="0" presId="urn:microsoft.com/office/officeart/2005/8/layout/list1"/>
    <dgm:cxn modelId="{9F7B3756-9633-40FE-892C-14A49ECFBA10}" type="presParOf" srcId="{822F34FB-A708-4469-A7F7-2E882E3455EE}" destId="{D6A6480B-CD01-4289-A9E9-3D396277AD32}" srcOrd="0" destOrd="0" presId="urn:microsoft.com/office/officeart/2005/8/layout/list1"/>
    <dgm:cxn modelId="{E1EC2859-2FCA-493C-84A8-5E3A0F907C10}" type="presParOf" srcId="{822F34FB-A708-4469-A7F7-2E882E3455EE}" destId="{A5BF3C0F-8B9B-4369-BE7D-3808F226136A}" srcOrd="1" destOrd="0" presId="urn:microsoft.com/office/officeart/2005/8/layout/list1"/>
    <dgm:cxn modelId="{C69E8A3B-9BA3-4F4F-98D2-105EC3476F06}" type="presParOf" srcId="{566AB5B6-86C4-48C2-89F2-FFCB84B0FE1F}" destId="{590104CC-8C80-46F1-9BAF-EF0D7ABCBB04}" srcOrd="1" destOrd="0" presId="urn:microsoft.com/office/officeart/2005/8/layout/list1"/>
    <dgm:cxn modelId="{C1A63C5B-AE02-41BA-8376-D60A31A4F638}" type="presParOf" srcId="{566AB5B6-86C4-48C2-89F2-FFCB84B0FE1F}" destId="{CE7137F5-7414-4CFD-ABE5-E30BF1F8360A}" srcOrd="2" destOrd="0" presId="urn:microsoft.com/office/officeart/2005/8/layout/list1"/>
    <dgm:cxn modelId="{9D6A3293-F741-4AF3-A683-5359FD6FE436}" type="presParOf" srcId="{566AB5B6-86C4-48C2-89F2-FFCB84B0FE1F}" destId="{18F21A76-0A4B-4458-9926-E2CD89AA1646}" srcOrd="3" destOrd="0" presId="urn:microsoft.com/office/officeart/2005/8/layout/list1"/>
    <dgm:cxn modelId="{D1F407B7-484B-4139-8FC6-300C7C77621D}" type="presParOf" srcId="{566AB5B6-86C4-48C2-89F2-FFCB84B0FE1F}" destId="{F3592B19-FA10-402E-9FA0-DB3D192B66FB}" srcOrd="4" destOrd="0" presId="urn:microsoft.com/office/officeart/2005/8/layout/list1"/>
    <dgm:cxn modelId="{4649E427-2DB0-48EB-B33E-37F04FB2CDF9}" type="presParOf" srcId="{F3592B19-FA10-402E-9FA0-DB3D192B66FB}" destId="{F64E9749-101F-4A00-9775-0533306CA6B3}" srcOrd="0" destOrd="0" presId="urn:microsoft.com/office/officeart/2005/8/layout/list1"/>
    <dgm:cxn modelId="{698F03EE-2C2E-4A03-9F68-9B05AB0949EC}" type="presParOf" srcId="{F3592B19-FA10-402E-9FA0-DB3D192B66FB}" destId="{C997610F-672C-4040-AAA7-9CD71A450B81}" srcOrd="1" destOrd="0" presId="urn:microsoft.com/office/officeart/2005/8/layout/list1"/>
    <dgm:cxn modelId="{0FC5C7B9-356B-4125-B22B-256005A5983B}" type="presParOf" srcId="{566AB5B6-86C4-48C2-89F2-FFCB84B0FE1F}" destId="{3840729C-1B1B-43C0-A323-479EDEEACB62}" srcOrd="5" destOrd="0" presId="urn:microsoft.com/office/officeart/2005/8/layout/list1"/>
    <dgm:cxn modelId="{11788924-68D0-4C67-BE82-3F64B66321CF}" type="presParOf" srcId="{566AB5B6-86C4-48C2-89F2-FFCB84B0FE1F}" destId="{8E8E8F79-8EBE-4F1D-B1CF-2FE02173316B}" srcOrd="6" destOrd="0" presId="urn:microsoft.com/office/officeart/2005/8/layout/list1"/>
    <dgm:cxn modelId="{41677415-96D4-48CA-B717-FEF7D8147E4B}" type="presParOf" srcId="{566AB5B6-86C4-48C2-89F2-FFCB84B0FE1F}" destId="{3646C577-EDC3-4F6C-AD65-EDC08F546DF6}" srcOrd="7" destOrd="0" presId="urn:microsoft.com/office/officeart/2005/8/layout/list1"/>
    <dgm:cxn modelId="{445EC02A-91EB-499A-B984-71F2D9DC3790}" type="presParOf" srcId="{566AB5B6-86C4-48C2-89F2-FFCB84B0FE1F}" destId="{F45778AE-698A-4E4E-AF4B-EC11B30932F4}" srcOrd="8" destOrd="0" presId="urn:microsoft.com/office/officeart/2005/8/layout/list1"/>
    <dgm:cxn modelId="{C649EDE7-E2A4-47CE-899E-F6433E15F147}" type="presParOf" srcId="{F45778AE-698A-4E4E-AF4B-EC11B30932F4}" destId="{ABF90C09-0725-41B4-B961-B3D7A9101364}" srcOrd="0" destOrd="0" presId="urn:microsoft.com/office/officeart/2005/8/layout/list1"/>
    <dgm:cxn modelId="{539040B6-E1FA-46D5-A92F-89BFA53D9A18}" type="presParOf" srcId="{F45778AE-698A-4E4E-AF4B-EC11B30932F4}" destId="{88778C85-3A2F-45A5-A148-4AF5953A1058}" srcOrd="1" destOrd="0" presId="urn:microsoft.com/office/officeart/2005/8/layout/list1"/>
    <dgm:cxn modelId="{A2712B85-FB96-45D6-9E9C-550E1BFD400E}" type="presParOf" srcId="{566AB5B6-86C4-48C2-89F2-FFCB84B0FE1F}" destId="{1CA5498A-7B46-41CA-A0DD-AC42D411225E}" srcOrd="9" destOrd="0" presId="urn:microsoft.com/office/officeart/2005/8/layout/list1"/>
    <dgm:cxn modelId="{3A59A56C-E925-4FD2-BE1B-1610B8A39FCB}" type="presParOf" srcId="{566AB5B6-86C4-48C2-89F2-FFCB84B0FE1F}" destId="{3846986C-019C-4F09-88EF-CF0AE8996DC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137F5-7414-4CFD-ABE5-E30BF1F8360A}">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BF3C0F-8B9B-4369-BE7D-3808F226136A}">
      <dsp:nvSpPr>
        <dsp:cNvPr id="0" name=""/>
        <dsp:cNvSpPr/>
      </dsp:nvSpPr>
      <dsp:spPr>
        <a:xfrm>
          <a:off x="218296" y="58932"/>
          <a:ext cx="5804291" cy="915120"/>
        </a:xfrm>
        <a:prstGeom prst="round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89000">
            <a:lnSpc>
              <a:spcPct val="90000"/>
            </a:lnSpc>
            <a:spcBef>
              <a:spcPct val="0"/>
            </a:spcBef>
            <a:spcAft>
              <a:spcPct val="35000"/>
            </a:spcAft>
          </a:pPr>
          <a:r>
            <a:rPr lang="uk-UA" sz="2000" b="1" kern="1200" dirty="0" smtClean="0">
              <a:solidFill>
                <a:schemeClr val="tx1"/>
              </a:solidFill>
              <a:latin typeface="Bookman Old Style" pitchFamily="18" charset="0"/>
            </a:rPr>
            <a:t>Розвивається сенсорний та фізичний потенціал дитини</a:t>
          </a:r>
          <a:endParaRPr lang="ru-RU" sz="2000" b="1" kern="1200" dirty="0">
            <a:solidFill>
              <a:schemeClr val="tx1"/>
            </a:solidFill>
            <a:latin typeface="Bookman Old Style" pitchFamily="18" charset="0"/>
          </a:endParaRPr>
        </a:p>
      </dsp:txBody>
      <dsp:txXfrm>
        <a:off x="262968" y="103604"/>
        <a:ext cx="5714947" cy="825776"/>
      </dsp:txXfrm>
    </dsp:sp>
    <dsp:sp modelId="{8E8E8F79-8EBE-4F1D-B1CF-2FE02173316B}">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4">
              <a:shade val="80000"/>
              <a:hueOff val="-259674"/>
              <a:satOff val="-16754"/>
              <a:lumOff val="16848"/>
              <a:alphaOff val="0"/>
            </a:schemeClr>
          </a:solidFill>
          <a:prstDash val="solid"/>
        </a:ln>
        <a:effectLst/>
      </dsp:spPr>
      <dsp:style>
        <a:lnRef idx="2">
          <a:scrgbClr r="0" g="0" b="0"/>
        </a:lnRef>
        <a:fillRef idx="1">
          <a:scrgbClr r="0" g="0" b="0"/>
        </a:fillRef>
        <a:effectRef idx="0">
          <a:scrgbClr r="0" g="0" b="0"/>
        </a:effectRef>
        <a:fontRef idx="minor"/>
      </dsp:style>
    </dsp:sp>
    <dsp:sp modelId="{C997610F-672C-4040-AAA7-9CD71A450B81}">
      <dsp:nvSpPr>
        <dsp:cNvPr id="0" name=""/>
        <dsp:cNvSpPr/>
      </dsp:nvSpPr>
      <dsp:spPr>
        <a:xfrm>
          <a:off x="284908" y="1463967"/>
          <a:ext cx="5669913" cy="915120"/>
        </a:xfrm>
        <a:prstGeom prst="roundRect">
          <a:avLst/>
        </a:prstGeom>
        <a:solidFill>
          <a:schemeClr val="accent4">
            <a:shade val="80000"/>
            <a:hueOff val="-259674"/>
            <a:satOff val="-16754"/>
            <a:lumOff val="168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89000">
            <a:lnSpc>
              <a:spcPct val="90000"/>
            </a:lnSpc>
            <a:spcBef>
              <a:spcPct val="0"/>
            </a:spcBef>
            <a:spcAft>
              <a:spcPct val="35000"/>
            </a:spcAft>
          </a:pPr>
          <a:r>
            <a:rPr lang="uk-UA" sz="2000" b="1" kern="1200" dirty="0" smtClean="0">
              <a:solidFill>
                <a:schemeClr val="tx1"/>
              </a:solidFill>
              <a:latin typeface="Bookman Old Style" pitchFamily="18" charset="0"/>
            </a:rPr>
            <a:t>Формуються навички практичного життя та самостійного мислення</a:t>
          </a:r>
          <a:endParaRPr lang="ru-RU" sz="2000" b="1" kern="1200" dirty="0">
            <a:solidFill>
              <a:schemeClr val="tx1"/>
            </a:solidFill>
            <a:latin typeface="Bookman Old Style" pitchFamily="18" charset="0"/>
          </a:endParaRPr>
        </a:p>
      </dsp:txBody>
      <dsp:txXfrm>
        <a:off x="329580" y="1508639"/>
        <a:ext cx="5580569" cy="825776"/>
      </dsp:txXfrm>
    </dsp:sp>
    <dsp:sp modelId="{3846986C-019C-4F09-88EF-CF0AE8996DC4}">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4">
              <a:shade val="80000"/>
              <a:hueOff val="-519348"/>
              <a:satOff val="-33508"/>
              <a:lumOff val="33696"/>
              <a:alphaOff val="0"/>
            </a:schemeClr>
          </a:solidFill>
          <a:prstDash val="solid"/>
        </a:ln>
        <a:effectLst/>
      </dsp:spPr>
      <dsp:style>
        <a:lnRef idx="2">
          <a:scrgbClr r="0" g="0" b="0"/>
        </a:lnRef>
        <a:fillRef idx="1">
          <a:scrgbClr r="0" g="0" b="0"/>
        </a:fillRef>
        <a:effectRef idx="0">
          <a:scrgbClr r="0" g="0" b="0"/>
        </a:effectRef>
        <a:fontRef idx="minor"/>
      </dsp:style>
    </dsp:sp>
    <dsp:sp modelId="{88778C85-3A2F-45A5-A148-4AF5953A1058}">
      <dsp:nvSpPr>
        <dsp:cNvPr id="0" name=""/>
        <dsp:cNvSpPr/>
      </dsp:nvSpPr>
      <dsp:spPr>
        <a:xfrm>
          <a:off x="304800" y="2818780"/>
          <a:ext cx="5198089" cy="915120"/>
        </a:xfrm>
        <a:prstGeom prst="roundRect">
          <a:avLst/>
        </a:prstGeom>
        <a:solidFill>
          <a:schemeClr val="accent4">
            <a:shade val="80000"/>
            <a:hueOff val="-519348"/>
            <a:satOff val="-33508"/>
            <a:lumOff val="336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89000">
            <a:lnSpc>
              <a:spcPct val="90000"/>
            </a:lnSpc>
            <a:spcBef>
              <a:spcPct val="0"/>
            </a:spcBef>
            <a:spcAft>
              <a:spcPct val="35000"/>
            </a:spcAft>
          </a:pPr>
          <a:r>
            <a:rPr lang="uk-UA" sz="2000" b="1" kern="1200" dirty="0" smtClean="0">
              <a:solidFill>
                <a:schemeClr val="tx1"/>
              </a:solidFill>
              <a:latin typeface="Bookman Old Style" pitchFamily="18" charset="0"/>
            </a:rPr>
            <a:t>Активізується бажання вчитися</a:t>
          </a:r>
          <a:endParaRPr lang="ru-RU" sz="2000" b="1" kern="1200" dirty="0">
            <a:solidFill>
              <a:schemeClr val="tx1"/>
            </a:solidFill>
            <a:latin typeface="Bookman Old Style" pitchFamily="18" charset="0"/>
          </a:endParaRPr>
        </a:p>
      </dsp:txBody>
      <dsp:txXfrm>
        <a:off x="349472" y="2863452"/>
        <a:ext cx="5108745"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3AEC913C-C796-479C-AC22-C62ACA287EC6}" type="datetimeFigureOut">
              <a:rPr lang="ru-RU" smtClean="0"/>
              <a:t>01.02.2017</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3AEC913C-C796-479C-AC22-C62ACA287EC6}" type="datetimeFigureOut">
              <a:rPr lang="ru-RU" smtClean="0"/>
              <a:t>01.02.2017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3AEC913C-C796-479C-AC22-C62ACA287EC6}" type="datetimeFigureOut">
              <a:rPr lang="ru-RU" smtClean="0"/>
              <a:t>01.02.2017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3AEC913C-C796-479C-AC22-C62ACA287EC6}" type="datetimeFigureOut">
              <a:rPr lang="ru-RU" smtClean="0"/>
              <a:t>01.02.2017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3AEC913C-C796-479C-AC22-C62ACA287EC6}" type="datetimeFigureOut">
              <a:rPr lang="ru-RU" smtClean="0"/>
              <a:t>01.02.2017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3AEC913C-C796-479C-AC22-C62ACA287EC6}" type="datetimeFigureOut">
              <a:rPr lang="ru-RU" smtClean="0"/>
              <a:t>01.02.2017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3AEC913C-C796-479C-AC22-C62ACA287EC6}" type="datetimeFigureOut">
              <a:rPr lang="ru-RU" smtClean="0"/>
              <a:t>01.02.2017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3AEC913C-C796-479C-AC22-C62ACA287EC6}" type="datetimeFigureOut">
              <a:rPr lang="ru-RU" smtClean="0"/>
              <a:t>01.02.2017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EC913C-C796-479C-AC22-C62ACA287EC6}" type="datetimeFigureOut">
              <a:rPr lang="ru-RU" smtClean="0"/>
              <a:t>01.02.2017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3AEC913C-C796-479C-AC22-C62ACA287EC6}" type="datetimeFigureOut">
              <a:rPr lang="ru-RU" smtClean="0"/>
              <a:t>01.02.2017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D6C40F2-14BA-40AA-92BC-EAE3CC11CD0C}"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3AEC913C-C796-479C-AC22-C62ACA287EC6}" type="datetimeFigureOut">
              <a:rPr lang="ru-RU" smtClean="0"/>
              <a:t>01.02.2017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CD6C40F2-14BA-40AA-92BC-EAE3CC11CD0C}"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AEC913C-C796-479C-AC22-C62ACA287EC6}" type="datetimeFigureOut">
              <a:rPr lang="ru-RU" smtClean="0"/>
              <a:t>01.02.2017</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6C40F2-14BA-40AA-92BC-EAE3CC11CD0C}"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4" descr="0001-001-Orig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5" y="-23659"/>
            <a:ext cx="9144000" cy="6892925"/>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63688" y="1196752"/>
            <a:ext cx="6048672" cy="369332"/>
          </a:xfrm>
          <a:prstGeom prst="rect">
            <a:avLst/>
          </a:prstGeom>
          <a:noFill/>
        </p:spPr>
        <p:txBody>
          <a:bodyPr wrap="square" rtlCol="0">
            <a:spAutoFit/>
          </a:bodyPr>
          <a:lstStyle/>
          <a:p>
            <a:endParaRPr lang="ru-RU" dirty="0">
              <a:latin typeface="Bookman Old Style" panose="02050604050505020204" pitchFamily="18" charset="0"/>
            </a:endParaRPr>
          </a:p>
        </p:txBody>
      </p:sp>
      <p:sp>
        <p:nvSpPr>
          <p:cNvPr id="7" name="Заголовок 3"/>
          <p:cNvSpPr txBox="1">
            <a:spLocks/>
          </p:cNvSpPr>
          <p:nvPr/>
        </p:nvSpPr>
        <p:spPr>
          <a:xfrm>
            <a:off x="190899" y="292006"/>
            <a:ext cx="8820472" cy="904746"/>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82880">
              <a:buClr>
                <a:schemeClr val="accent6">
                  <a:lumMod val="75000"/>
                </a:schemeClr>
              </a:buClr>
              <a:buFont typeface="Georgia" pitchFamily="18" charset="0"/>
              <a:buNone/>
              <a:defRPr/>
            </a:pPr>
            <a:r>
              <a:rPr lang="uk-UA" sz="2800" b="1" dirty="0" smtClean="0">
                <a:ln w="11430"/>
                <a:solidFill>
                  <a:sysClr val="windowText" lastClr="000000"/>
                </a:solidFill>
                <a:latin typeface="Times New Roman" pitchFamily="18" charset="0"/>
                <a:cs typeface="Times New Roman" pitchFamily="18" charset="0"/>
              </a:rPr>
              <a:t>Комунальний дошкільний навчальний заклад </a:t>
            </a:r>
            <a:br>
              <a:rPr lang="uk-UA" sz="2800" b="1" dirty="0" smtClean="0">
                <a:ln w="11430"/>
                <a:solidFill>
                  <a:sysClr val="windowText" lastClr="000000"/>
                </a:solidFill>
                <a:latin typeface="Times New Roman" pitchFamily="18" charset="0"/>
                <a:cs typeface="Times New Roman" pitchFamily="18" charset="0"/>
              </a:rPr>
            </a:br>
            <a:r>
              <a:rPr lang="uk-UA" sz="2800" b="1" dirty="0" smtClean="0">
                <a:ln w="11430"/>
                <a:solidFill>
                  <a:sysClr val="windowText" lastClr="000000"/>
                </a:solidFill>
                <a:latin typeface="Times New Roman" pitchFamily="18" charset="0"/>
                <a:cs typeface="Times New Roman" pitchFamily="18" charset="0"/>
              </a:rPr>
              <a:t>“Дзвіночок”</a:t>
            </a: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r>
            <a:b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endParaRPr lang="uk-UA" sz="28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endParaRPr>
          </a:p>
        </p:txBody>
      </p:sp>
      <p:sp>
        <p:nvSpPr>
          <p:cNvPr id="8" name="TextBox 7"/>
          <p:cNvSpPr txBox="1"/>
          <p:nvPr/>
        </p:nvSpPr>
        <p:spPr>
          <a:xfrm>
            <a:off x="1187624" y="1196752"/>
            <a:ext cx="6912768" cy="3888432"/>
          </a:xfrm>
          <a:prstGeom prst="rect">
            <a:avLst/>
          </a:prstGeom>
          <a:noFill/>
        </p:spPr>
        <p:txBody>
          <a:bodyPr wrap="square" rtlCol="0">
            <a:prstTxWarp prst="textPlain">
              <a:avLst>
                <a:gd name="adj" fmla="val 53861"/>
              </a:avLst>
            </a:prstTxWarp>
            <a:spAutoFit/>
          </a:bodyPr>
          <a:lstStyle/>
          <a:p>
            <a:pPr algn="ctr"/>
            <a:r>
              <a:rPr lang="uk-UA" sz="6600" b="1" dirty="0" smtClean="0">
                <a:ln w="10541" cmpd="sng">
                  <a:solidFill>
                    <a:schemeClr val="accent1">
                      <a:shade val="88000"/>
                      <a:satMod val="110000"/>
                    </a:schemeClr>
                  </a:solidFill>
                  <a:prstDash val="solid"/>
                </a:ln>
                <a:solidFill>
                  <a:srgbClr val="FF0000"/>
                </a:solidFill>
                <a:latin typeface="Monotype Corsiva" panose="03010101010201010101" pitchFamily="66" charset="0"/>
              </a:rPr>
              <a:t>Творчий звіт вихователя </a:t>
            </a:r>
          </a:p>
          <a:p>
            <a:pPr algn="ctr"/>
            <a:r>
              <a:rPr lang="uk-UA" sz="6600" b="1" dirty="0" err="1" smtClean="0">
                <a:ln w="10541" cmpd="sng">
                  <a:solidFill>
                    <a:schemeClr val="accent1">
                      <a:shade val="88000"/>
                      <a:satMod val="110000"/>
                    </a:schemeClr>
                  </a:solidFill>
                  <a:prstDash val="solid"/>
                </a:ln>
                <a:solidFill>
                  <a:srgbClr val="FF0000"/>
                </a:solidFill>
                <a:latin typeface="Monotype Corsiva" panose="03010101010201010101" pitchFamily="66" charset="0"/>
              </a:rPr>
              <a:t>Чернобай</a:t>
            </a:r>
            <a:r>
              <a:rPr lang="uk-UA" sz="6600" b="1" dirty="0" smtClean="0">
                <a:ln w="10541" cmpd="sng">
                  <a:solidFill>
                    <a:schemeClr val="accent1">
                      <a:shade val="88000"/>
                      <a:satMod val="110000"/>
                    </a:schemeClr>
                  </a:solidFill>
                  <a:prstDash val="solid"/>
                </a:ln>
                <a:solidFill>
                  <a:srgbClr val="FF0000"/>
                </a:solidFill>
                <a:latin typeface="Monotype Corsiva" panose="03010101010201010101" pitchFamily="66" charset="0"/>
              </a:rPr>
              <a:t> Ірини Михайлівни</a:t>
            </a:r>
            <a:endParaRPr lang="ru-RU" sz="6600" b="1" dirty="0">
              <a:ln w="10541" cmpd="sng">
                <a:solidFill>
                  <a:schemeClr val="accent1">
                    <a:shade val="88000"/>
                    <a:satMod val="110000"/>
                  </a:schemeClr>
                </a:solidFill>
                <a:prstDash val="solid"/>
              </a:ln>
              <a:solidFill>
                <a:srgbClr val="FF0000"/>
              </a:solidFill>
              <a:latin typeface="Monotype Corsiva" panose="03010101010201010101" pitchFamily="66" charset="0"/>
            </a:endParaRPr>
          </a:p>
        </p:txBody>
      </p:sp>
      <p:sp>
        <p:nvSpPr>
          <p:cNvPr id="9" name="TextBox 8"/>
          <p:cNvSpPr txBox="1"/>
          <p:nvPr/>
        </p:nvSpPr>
        <p:spPr>
          <a:xfrm>
            <a:off x="2987824" y="6453336"/>
            <a:ext cx="3935315" cy="276999"/>
          </a:xfrm>
          <a:prstGeom prst="rect">
            <a:avLst/>
          </a:prstGeom>
          <a:noFill/>
        </p:spPr>
        <p:txBody>
          <a:bodyPr wrap="square" rtlCol="0">
            <a:spAutoFit/>
          </a:bodyPr>
          <a:lstStyle/>
          <a:p>
            <a:pPr algn="ctr"/>
            <a:r>
              <a:rPr lang="uk-UA" sz="1200" b="1" dirty="0" smtClean="0">
                <a:latin typeface="Times New Roman" panose="02020603050405020304" pitchFamily="18" charset="0"/>
                <a:cs typeface="Times New Roman" panose="02020603050405020304" pitchFamily="18" charset="0"/>
              </a:rPr>
              <a:t>м. </a:t>
            </a:r>
            <a:r>
              <a:rPr lang="uk-UA" sz="1200" b="1" dirty="0" err="1" smtClean="0">
                <a:latin typeface="Times New Roman" panose="02020603050405020304" pitchFamily="18" charset="0"/>
                <a:cs typeface="Times New Roman" panose="02020603050405020304" pitchFamily="18" charset="0"/>
              </a:rPr>
              <a:t>Першотравенськ</a:t>
            </a:r>
            <a:r>
              <a:rPr lang="uk-UA" sz="1200" b="1" dirty="0" smtClean="0">
                <a:latin typeface="Times New Roman" panose="02020603050405020304" pitchFamily="18" charset="0"/>
                <a:cs typeface="Times New Roman" panose="02020603050405020304" pitchFamily="18" charset="0"/>
              </a:rPr>
              <a:t> 2017р.</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466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91338">
            <a:off x="297319" y="2623180"/>
            <a:ext cx="4519720" cy="3283857"/>
          </a:xfrm>
          <a:prstGeom prst="rect">
            <a:avLst/>
          </a:prstGeom>
          <a:ln>
            <a:noFill/>
          </a:ln>
          <a:effectLst>
            <a:softEdge rad="112500"/>
          </a:effectLst>
        </p:spPr>
      </p:pic>
      <p:sp>
        <p:nvSpPr>
          <p:cNvPr id="6" name="TextBox 5"/>
          <p:cNvSpPr txBox="1"/>
          <p:nvPr/>
        </p:nvSpPr>
        <p:spPr>
          <a:xfrm>
            <a:off x="4922547" y="1988840"/>
            <a:ext cx="3816424" cy="3785652"/>
          </a:xfrm>
          <a:prstGeom prst="rect">
            <a:avLst/>
          </a:prstGeom>
          <a:noFill/>
        </p:spPr>
        <p:txBody>
          <a:bodyPr wrap="square" rtlCol="0">
            <a:spAutoFit/>
          </a:bodyPr>
          <a:lstStyle/>
          <a:p>
            <a:pPr algn="ctr"/>
            <a:r>
              <a:rPr lang="uk-UA" sz="2400" b="1" dirty="0" smtClean="0">
                <a:solidFill>
                  <a:srgbClr val="009900"/>
                </a:solidFill>
                <a:latin typeface="Times New Roman" panose="02020603050405020304" pitchFamily="18" charset="0"/>
                <a:cs typeface="Times New Roman" panose="02020603050405020304" pitchFamily="18" charset="0"/>
              </a:rPr>
              <a:t>Ручки вгору піднімаю</a:t>
            </a:r>
          </a:p>
          <a:p>
            <a:pPr algn="ctr"/>
            <a:r>
              <a:rPr lang="uk-UA" sz="2400" b="1" dirty="0" smtClean="0">
                <a:solidFill>
                  <a:srgbClr val="009900"/>
                </a:solidFill>
                <a:latin typeface="Times New Roman" panose="02020603050405020304" pitchFamily="18" charset="0"/>
                <a:cs typeface="Times New Roman" panose="02020603050405020304" pitchFamily="18" charset="0"/>
              </a:rPr>
              <a:t>У долонечки плескаю.</a:t>
            </a:r>
          </a:p>
          <a:p>
            <a:pPr algn="ctr"/>
            <a:r>
              <a:rPr lang="uk-UA" sz="2400" b="1" dirty="0" smtClean="0">
                <a:solidFill>
                  <a:srgbClr val="009900"/>
                </a:solidFill>
                <a:latin typeface="Times New Roman" panose="02020603050405020304" pitchFamily="18" charset="0"/>
                <a:cs typeface="Times New Roman" panose="02020603050405020304" pitchFamily="18" charset="0"/>
              </a:rPr>
              <a:t>Всього можу їх навчити-</a:t>
            </a:r>
          </a:p>
          <a:p>
            <a:pPr algn="ctr"/>
            <a:r>
              <a:rPr lang="uk-UA" sz="2400" b="1" dirty="0" smtClean="0">
                <a:solidFill>
                  <a:srgbClr val="009900"/>
                </a:solidFill>
                <a:latin typeface="Times New Roman" panose="02020603050405020304" pitchFamily="18" charset="0"/>
                <a:cs typeface="Times New Roman" panose="02020603050405020304" pitchFamily="18" charset="0"/>
              </a:rPr>
              <a:t>Треба тільки захотіти.</a:t>
            </a:r>
          </a:p>
          <a:p>
            <a:pPr algn="ctr"/>
            <a:r>
              <a:rPr lang="uk-UA" sz="2400" b="1" dirty="0" smtClean="0">
                <a:solidFill>
                  <a:srgbClr val="009900"/>
                </a:solidFill>
                <a:latin typeface="Times New Roman" panose="02020603050405020304" pitchFamily="18" charset="0"/>
                <a:cs typeface="Times New Roman" panose="02020603050405020304" pitchFamily="18" charset="0"/>
              </a:rPr>
              <a:t>Тісто гарно розкачати,</a:t>
            </a:r>
          </a:p>
          <a:p>
            <a:pPr algn="ctr"/>
            <a:r>
              <a:rPr lang="uk-UA" sz="2400" b="1" dirty="0" smtClean="0">
                <a:solidFill>
                  <a:srgbClr val="009900"/>
                </a:solidFill>
                <a:latin typeface="Times New Roman" panose="02020603050405020304" pitchFamily="18" charset="0"/>
                <a:cs typeface="Times New Roman" panose="02020603050405020304" pitchFamily="18" charset="0"/>
              </a:rPr>
              <a:t>Вправно воду наливати,</a:t>
            </a:r>
          </a:p>
          <a:p>
            <a:pPr algn="ctr"/>
            <a:r>
              <a:rPr lang="uk-UA" sz="2400" b="1" dirty="0" smtClean="0">
                <a:solidFill>
                  <a:srgbClr val="009900"/>
                </a:solidFill>
                <a:latin typeface="Times New Roman" panose="02020603050405020304" pitchFamily="18" charset="0"/>
                <a:cs typeface="Times New Roman" panose="02020603050405020304" pitchFamily="18" charset="0"/>
              </a:rPr>
              <a:t>Вирізати, малювати,</a:t>
            </a:r>
          </a:p>
          <a:p>
            <a:pPr algn="ctr"/>
            <a:r>
              <a:rPr lang="uk-UA" sz="2400" b="1" dirty="0" smtClean="0">
                <a:solidFill>
                  <a:srgbClr val="009900"/>
                </a:solidFill>
                <a:latin typeface="Times New Roman" panose="02020603050405020304" pitchFamily="18" charset="0"/>
                <a:cs typeface="Times New Roman" panose="02020603050405020304" pitchFamily="18" charset="0"/>
              </a:rPr>
              <a:t>Клеїти і прибирати.</a:t>
            </a:r>
          </a:p>
          <a:p>
            <a:pPr algn="ctr"/>
            <a:r>
              <a:rPr lang="uk-UA" sz="2400" b="1" dirty="0" smtClean="0">
                <a:solidFill>
                  <a:srgbClr val="009900"/>
                </a:solidFill>
                <a:latin typeface="Times New Roman" panose="02020603050405020304" pitchFamily="18" charset="0"/>
                <a:cs typeface="Times New Roman" panose="02020603050405020304" pitchFamily="18" charset="0"/>
              </a:rPr>
              <a:t>Отакі в нас дві руки-</a:t>
            </a:r>
          </a:p>
          <a:p>
            <a:pPr algn="ctr"/>
            <a:r>
              <a:rPr lang="uk-UA" sz="2400" b="1" dirty="0" smtClean="0">
                <a:solidFill>
                  <a:srgbClr val="009900"/>
                </a:solidFill>
                <a:latin typeface="Times New Roman" panose="02020603050405020304" pitchFamily="18" charset="0"/>
                <a:cs typeface="Times New Roman" panose="02020603050405020304" pitchFamily="18" charset="0"/>
              </a:rPr>
              <a:t>Для усіх помічники.</a:t>
            </a:r>
            <a:endParaRPr lang="ru-RU" sz="2400" b="1" dirty="0">
              <a:solidFill>
                <a:srgbClr val="0099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1533" y="392248"/>
            <a:ext cx="8496944" cy="1200329"/>
          </a:xfrm>
          <a:prstGeom prst="rect">
            <a:avLst/>
          </a:prstGeom>
          <a:noFill/>
        </p:spPr>
        <p:txBody>
          <a:bodyPr wrap="square" rtlCol="0">
            <a:spAutoFit/>
          </a:bodyPr>
          <a:lstStyle/>
          <a:p>
            <a:pPr algn="ctr"/>
            <a:r>
              <a:rPr lang="uk-UA" sz="2400" b="1" dirty="0" smtClean="0">
                <a:solidFill>
                  <a:srgbClr val="FF0000"/>
                </a:solidFill>
                <a:latin typeface="Bookman Old Style" pitchFamily="18" charset="0"/>
              </a:rPr>
              <a:t>Пальчикова гімнастика </a:t>
            </a:r>
            <a:r>
              <a:rPr lang="uk-UA" sz="2400" b="1" dirty="0" smtClean="0">
                <a:latin typeface="Bookman Old Style" pitchFamily="18" charset="0"/>
              </a:rPr>
              <a:t>– це вправи, які розвивають ручки малюка і таким чином дають поштовх  його мовленнєвому розвитку.</a:t>
            </a:r>
            <a:endParaRPr lang="ru-RU" sz="2400" b="1" dirty="0">
              <a:latin typeface="Bookman Old Style" pitchFamily="18" charset="0"/>
            </a:endParaRPr>
          </a:p>
        </p:txBody>
      </p:sp>
    </p:spTree>
    <p:extLst>
      <p:ext uri="{BB962C8B-B14F-4D97-AF65-F5344CB8AC3E}">
        <p14:creationId xmlns:p14="http://schemas.microsoft.com/office/powerpoint/2010/main" val="22212248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97554"/>
            <a:ext cx="5112568" cy="5386090"/>
          </a:xfrm>
          <a:prstGeom prst="rect">
            <a:avLst/>
          </a:prstGeom>
          <a:noFill/>
        </p:spPr>
        <p:txBody>
          <a:bodyPr wrap="square" rtlCol="0">
            <a:spAutoFit/>
          </a:bodyPr>
          <a:lstStyle/>
          <a:p>
            <a:pPr algn="ctr"/>
            <a:r>
              <a:rPr lang="uk-UA" sz="2800" b="1" dirty="0" smtClean="0">
                <a:solidFill>
                  <a:srgbClr val="7030A0"/>
                </a:solidFill>
                <a:latin typeface="Monotype Corsiva" panose="03010101010201010101" pitchFamily="66" charset="0"/>
              </a:rPr>
              <a:t>Маленька казочка про ввічливі долоньки</a:t>
            </a:r>
          </a:p>
          <a:p>
            <a:r>
              <a:rPr lang="uk-UA" b="1" dirty="0" smtClean="0">
                <a:latin typeface="Times New Roman" panose="02020603050405020304" pitchFamily="18" charset="0"/>
                <a:cs typeface="Times New Roman" panose="02020603050405020304" pitchFamily="18" charset="0"/>
              </a:rPr>
              <a:t>Зустрілись якось дві долоньки.</a:t>
            </a:r>
          </a:p>
          <a:p>
            <a:pPr marL="342900" indent="-342900">
              <a:buFontTx/>
              <a:buChar char="-"/>
            </a:pPr>
            <a:r>
              <a:rPr lang="uk-UA" b="1" dirty="0" smtClean="0">
                <a:latin typeface="Times New Roman" panose="02020603050405020304" pitchFamily="18" charset="0"/>
                <a:cs typeface="Times New Roman" panose="02020603050405020304" pitchFamily="18" charset="0"/>
              </a:rPr>
              <a:t>Добрий день, права долонька! – сказала одна долонька другій.</a:t>
            </a:r>
          </a:p>
          <a:p>
            <a:pPr marL="342900" indent="-342900">
              <a:buFontTx/>
              <a:buChar char="-"/>
            </a:pPr>
            <a:r>
              <a:rPr lang="uk-UA" b="1" dirty="0" smtClean="0">
                <a:latin typeface="Times New Roman" panose="02020603050405020304" pitchFamily="18" charset="0"/>
                <a:cs typeface="Times New Roman" panose="02020603050405020304" pitchFamily="18" charset="0"/>
              </a:rPr>
              <a:t>Добрий день, ліва долонька! – відповіла друга долонька.</a:t>
            </a:r>
          </a:p>
          <a:p>
            <a:r>
              <a:rPr lang="uk-UA" b="1" i="1" dirty="0" smtClean="0">
                <a:latin typeface="Times New Roman" panose="02020603050405020304" pitchFamily="18" charset="0"/>
                <a:cs typeface="Times New Roman" panose="02020603050405020304" pitchFamily="18" charset="0"/>
              </a:rPr>
              <a:t>(Дитина потискує однією ручкою другу.)</a:t>
            </a:r>
          </a:p>
          <a:p>
            <a:r>
              <a:rPr lang="uk-UA" b="1" dirty="0" smtClean="0">
                <a:latin typeface="Times New Roman" panose="02020603050405020304" pitchFamily="18" charset="0"/>
                <a:cs typeface="Times New Roman" panose="02020603050405020304" pitchFamily="18" charset="0"/>
              </a:rPr>
              <a:t>- Давай обніматися! </a:t>
            </a:r>
          </a:p>
          <a:p>
            <a:pPr marL="285750" indent="-285750">
              <a:buFontTx/>
              <a:buChar char="-"/>
            </a:pPr>
            <a:r>
              <a:rPr lang="uk-UA" b="1" dirty="0" smtClean="0">
                <a:latin typeface="Times New Roman" panose="02020603050405020304" pitchFamily="18" charset="0"/>
                <a:cs typeface="Times New Roman" panose="02020603050405020304" pitchFamily="18" charset="0"/>
              </a:rPr>
              <a:t>Давай!</a:t>
            </a:r>
          </a:p>
          <a:p>
            <a:r>
              <a:rPr lang="uk-UA" b="1" i="1" dirty="0" smtClean="0">
                <a:latin typeface="Times New Roman" panose="02020603050405020304" pitchFamily="18" charset="0"/>
                <a:cs typeface="Times New Roman" panose="02020603050405020304" pitchFamily="18" charset="0"/>
              </a:rPr>
              <a:t>(Схрестити пальчики між собою.)</a:t>
            </a:r>
          </a:p>
          <a:p>
            <a:pPr marL="285750" indent="-285750">
              <a:buFontTx/>
              <a:buChar char="-"/>
            </a:pPr>
            <a:r>
              <a:rPr lang="uk-UA" b="1" dirty="0" smtClean="0">
                <a:latin typeface="Times New Roman" panose="02020603050405020304" pitchFamily="18" charset="0"/>
                <a:cs typeface="Times New Roman" panose="02020603050405020304" pitchFamily="18" charset="0"/>
              </a:rPr>
              <a:t>Яка ж ти красива! </a:t>
            </a:r>
          </a:p>
          <a:p>
            <a:r>
              <a:rPr lang="uk-UA" b="1" i="1" dirty="0" smtClean="0">
                <a:latin typeface="Times New Roman" panose="02020603050405020304" pitchFamily="18" charset="0"/>
                <a:cs typeface="Times New Roman" panose="02020603050405020304" pitchFamily="18" charset="0"/>
              </a:rPr>
              <a:t>(Малюк показує великі пальці.)</a:t>
            </a:r>
          </a:p>
          <a:p>
            <a:pPr marL="285750" indent="-285750">
              <a:buFontTx/>
              <a:buChar char="-"/>
            </a:pPr>
            <a:r>
              <a:rPr lang="uk-UA" b="1" dirty="0" smtClean="0">
                <a:latin typeface="Times New Roman" panose="02020603050405020304" pitchFamily="18" charset="0"/>
                <a:cs typeface="Times New Roman" panose="02020603050405020304" pitchFamily="18" charset="0"/>
              </a:rPr>
              <a:t>До побачення! – попрощалась одна долонька .</a:t>
            </a:r>
          </a:p>
          <a:p>
            <a:pPr marL="285750" indent="-285750">
              <a:buFontTx/>
              <a:buChar char="-"/>
            </a:pPr>
            <a:r>
              <a:rPr lang="uk-UA" b="1" dirty="0" smtClean="0">
                <a:latin typeface="Times New Roman" panose="02020603050405020304" pitchFamily="18" charset="0"/>
                <a:cs typeface="Times New Roman" panose="02020603050405020304" pitchFamily="18" charset="0"/>
              </a:rPr>
              <a:t>До зустрічі! – відповіла інша.</a:t>
            </a:r>
          </a:p>
          <a:p>
            <a:r>
              <a:rPr lang="uk-UA" b="1" i="1" dirty="0" smtClean="0">
                <a:latin typeface="Times New Roman" panose="02020603050405020304" pitchFamily="18" charset="0"/>
                <a:cs typeface="Times New Roman" panose="02020603050405020304" pitchFamily="18" charset="0"/>
              </a:rPr>
              <a:t>(Малюк махає долоньками.)</a:t>
            </a:r>
          </a:p>
          <a:p>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15" y="533368"/>
            <a:ext cx="3074354" cy="1850355"/>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0611">
            <a:off x="5540980" y="2670576"/>
            <a:ext cx="3157420" cy="1896100"/>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8167">
            <a:off x="4813555" y="4654607"/>
            <a:ext cx="2852869" cy="1844711"/>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36" y="5013621"/>
            <a:ext cx="2448271" cy="1805267"/>
          </a:xfrm>
          <a:prstGeom prst="rect">
            <a:avLst/>
          </a:prstGeom>
          <a:ln>
            <a:noFill/>
          </a:ln>
          <a:effectLst>
            <a:softEdge rad="112500"/>
          </a:effectLst>
        </p:spPr>
      </p:pic>
      <p:sp>
        <p:nvSpPr>
          <p:cNvPr id="11" name="TextBox 10"/>
          <p:cNvSpPr txBox="1"/>
          <p:nvPr/>
        </p:nvSpPr>
        <p:spPr>
          <a:xfrm>
            <a:off x="5537479" y="64349"/>
            <a:ext cx="3569113" cy="461665"/>
          </a:xfrm>
          <a:prstGeom prst="rect">
            <a:avLst/>
          </a:prstGeom>
          <a:noFill/>
        </p:spPr>
        <p:txBody>
          <a:bodyPr wrap="square" rtlCol="0">
            <a:spAutoFit/>
          </a:bodyPr>
          <a:lstStyle/>
          <a:p>
            <a:pPr algn="ctr"/>
            <a:r>
              <a:rPr lang="uk-UA" sz="2400" b="1" dirty="0" smtClean="0">
                <a:solidFill>
                  <a:srgbClr val="FF0000"/>
                </a:solidFill>
                <a:latin typeface="Monotype Corsiva" panose="03010101010201010101" pitchFamily="66" charset="0"/>
              </a:rPr>
              <a:t>Добрий день, долонька!</a:t>
            </a:r>
            <a:endParaRPr lang="ru-RU" sz="2400" b="1" dirty="0">
              <a:solidFill>
                <a:srgbClr val="FF0000"/>
              </a:solidFill>
              <a:latin typeface="Monotype Corsiva" panose="03010101010201010101" pitchFamily="66" charset="0"/>
            </a:endParaRPr>
          </a:p>
        </p:txBody>
      </p:sp>
      <p:sp>
        <p:nvSpPr>
          <p:cNvPr id="12" name="TextBox 11"/>
          <p:cNvSpPr txBox="1"/>
          <p:nvPr/>
        </p:nvSpPr>
        <p:spPr>
          <a:xfrm rot="567409">
            <a:off x="6037707" y="2375606"/>
            <a:ext cx="2993049" cy="461665"/>
          </a:xfrm>
          <a:prstGeom prst="rect">
            <a:avLst/>
          </a:prstGeom>
          <a:noFill/>
        </p:spPr>
        <p:txBody>
          <a:bodyPr wrap="square" rtlCol="0">
            <a:spAutoFit/>
          </a:bodyPr>
          <a:lstStyle/>
          <a:p>
            <a:pPr algn="ctr"/>
            <a:r>
              <a:rPr lang="uk-UA" sz="2400" b="1" dirty="0" smtClean="0">
                <a:solidFill>
                  <a:srgbClr val="FF0000"/>
                </a:solidFill>
                <a:latin typeface="Monotype Corsiva" panose="03010101010201010101" pitchFamily="66" charset="0"/>
              </a:rPr>
              <a:t>Давай обніматися!</a:t>
            </a:r>
            <a:endParaRPr lang="ru-RU" sz="2400" b="1" dirty="0">
              <a:solidFill>
                <a:srgbClr val="FF0000"/>
              </a:solidFill>
              <a:latin typeface="Monotype Corsiva" panose="03010101010201010101" pitchFamily="66" charset="0"/>
            </a:endParaRPr>
          </a:p>
        </p:txBody>
      </p:sp>
      <p:sp>
        <p:nvSpPr>
          <p:cNvPr id="13" name="TextBox 12"/>
          <p:cNvSpPr txBox="1"/>
          <p:nvPr/>
        </p:nvSpPr>
        <p:spPr>
          <a:xfrm>
            <a:off x="6012246" y="6195156"/>
            <a:ext cx="2778937" cy="461665"/>
          </a:xfrm>
          <a:prstGeom prst="rect">
            <a:avLst/>
          </a:prstGeom>
          <a:noFill/>
        </p:spPr>
        <p:txBody>
          <a:bodyPr wrap="square" rtlCol="0">
            <a:spAutoFit/>
          </a:bodyPr>
          <a:lstStyle/>
          <a:p>
            <a:pPr algn="ctr"/>
            <a:r>
              <a:rPr lang="uk-UA" sz="2400" b="1" dirty="0" smtClean="0">
                <a:solidFill>
                  <a:srgbClr val="FF0000"/>
                </a:solidFill>
                <a:latin typeface="Monotype Corsiva" panose="03010101010201010101" pitchFamily="66" charset="0"/>
              </a:rPr>
              <a:t>Яка ж ти красива!</a:t>
            </a:r>
            <a:endParaRPr lang="ru-RU" sz="2400" b="1" dirty="0">
              <a:solidFill>
                <a:srgbClr val="FF0000"/>
              </a:solidFill>
              <a:latin typeface="Monotype Corsiva" panose="03010101010201010101" pitchFamily="66" charset="0"/>
            </a:endParaRPr>
          </a:p>
        </p:txBody>
      </p:sp>
      <p:sp>
        <p:nvSpPr>
          <p:cNvPr id="14" name="TextBox 13"/>
          <p:cNvSpPr txBox="1"/>
          <p:nvPr/>
        </p:nvSpPr>
        <p:spPr>
          <a:xfrm rot="20783479">
            <a:off x="628279" y="5264400"/>
            <a:ext cx="2230813" cy="830997"/>
          </a:xfrm>
          <a:prstGeom prst="rect">
            <a:avLst/>
          </a:prstGeom>
          <a:noFill/>
        </p:spPr>
        <p:txBody>
          <a:bodyPr wrap="square" rtlCol="0">
            <a:spAutoFit/>
          </a:bodyPr>
          <a:lstStyle/>
          <a:p>
            <a:pPr algn="ctr"/>
            <a:r>
              <a:rPr lang="uk-UA" sz="2400" b="1" dirty="0" smtClean="0">
                <a:solidFill>
                  <a:srgbClr val="FF0000"/>
                </a:solidFill>
                <a:latin typeface="Monotype Corsiva" panose="03010101010201010101" pitchFamily="66" charset="0"/>
              </a:rPr>
              <a:t>До </a:t>
            </a:r>
          </a:p>
          <a:p>
            <a:pPr algn="ctr"/>
            <a:r>
              <a:rPr lang="uk-UA" sz="2400" b="1" dirty="0" smtClean="0">
                <a:solidFill>
                  <a:srgbClr val="FF0000"/>
                </a:solidFill>
                <a:latin typeface="Monotype Corsiva" panose="03010101010201010101" pitchFamily="66" charset="0"/>
              </a:rPr>
              <a:t>побачення!</a:t>
            </a:r>
            <a:endParaRPr lang="ru-RU" sz="2400" b="1" dirty="0">
              <a:solidFill>
                <a:srgbClr val="FF0000"/>
              </a:solidFill>
              <a:latin typeface="Monotype Corsiva" panose="03010101010201010101" pitchFamily="66" charset="0"/>
            </a:endParaRPr>
          </a:p>
        </p:txBody>
      </p:sp>
    </p:spTree>
    <p:extLst>
      <p:ext uri="{BB962C8B-B14F-4D97-AF65-F5344CB8AC3E}">
        <p14:creationId xmlns:p14="http://schemas.microsoft.com/office/powerpoint/2010/main" val="1665760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786645"/>
            <a:ext cx="4680520" cy="4647426"/>
          </a:xfrm>
          <a:prstGeom prst="rect">
            <a:avLst/>
          </a:prstGeom>
          <a:noFill/>
        </p:spPr>
        <p:txBody>
          <a:bodyPr wrap="square" rtlCol="0">
            <a:spAutoFit/>
          </a:bodyPr>
          <a:lstStyle/>
          <a:p>
            <a:pPr algn="ctr"/>
            <a:r>
              <a:rPr lang="uk-UA" sz="2400" b="1" dirty="0" smtClean="0">
                <a:solidFill>
                  <a:srgbClr val="009900"/>
                </a:solidFill>
                <a:latin typeface="Bookman Old Style" pitchFamily="18" charset="0"/>
                <a:cs typeface="Times New Roman" panose="02020603050405020304" pitchFamily="18" charset="0"/>
              </a:rPr>
              <a:t>Вперті козенята</a:t>
            </a:r>
          </a:p>
          <a:p>
            <a:r>
              <a:rPr lang="uk-UA" sz="2000" b="1" dirty="0" smtClean="0">
                <a:latin typeface="Times New Roman" panose="02020603050405020304" pitchFamily="18" charset="0"/>
                <a:cs typeface="Times New Roman" panose="02020603050405020304" pitchFamily="18" charset="0"/>
              </a:rPr>
              <a:t>Козенята біля ставу</a:t>
            </a:r>
          </a:p>
          <a:p>
            <a:r>
              <a:rPr lang="uk-UA" sz="2000" b="1" dirty="0" smtClean="0">
                <a:latin typeface="Times New Roman" panose="02020603050405020304" pitchFamily="18" charset="0"/>
                <a:cs typeface="Times New Roman" panose="02020603050405020304" pitchFamily="18" charset="0"/>
              </a:rPr>
              <a:t>Розіграли всім виставу</a:t>
            </a:r>
          </a:p>
          <a:p>
            <a:r>
              <a:rPr lang="uk-UA" sz="2000" b="1" dirty="0" smtClean="0">
                <a:latin typeface="Times New Roman" panose="02020603050405020304" pitchFamily="18" charset="0"/>
                <a:cs typeface="Times New Roman" panose="02020603050405020304" pitchFamily="18" charset="0"/>
              </a:rPr>
              <a:t>Дужчий хто хотіли знати,</a:t>
            </a:r>
          </a:p>
          <a:p>
            <a:r>
              <a:rPr lang="uk-UA" sz="2000" b="1" dirty="0" smtClean="0">
                <a:latin typeface="Times New Roman" panose="02020603050405020304" pitchFamily="18" charset="0"/>
                <a:cs typeface="Times New Roman" panose="02020603050405020304" pitchFamily="18" charset="0"/>
              </a:rPr>
              <a:t>Почали собі штовхатись</a:t>
            </a:r>
          </a:p>
          <a:p>
            <a:r>
              <a:rPr lang="uk-UA" b="1" i="1" dirty="0" smtClean="0">
                <a:latin typeface="Times New Roman" panose="02020603050405020304" pitchFamily="18" charset="0"/>
                <a:cs typeface="Times New Roman" panose="02020603050405020304" pitchFamily="18" charset="0"/>
              </a:rPr>
              <a:t>(ручки малюка зображують козенят, йдуть по столу назустріч один-одному)</a:t>
            </a:r>
          </a:p>
          <a:p>
            <a:r>
              <a:rPr lang="uk-UA" sz="2000" b="1" dirty="0" smtClean="0">
                <a:latin typeface="Times New Roman" panose="02020603050405020304" pitchFamily="18" charset="0"/>
                <a:cs typeface="Times New Roman" panose="02020603050405020304" pitchFamily="18" charset="0"/>
              </a:rPr>
              <a:t>Упирались ніжками</a:t>
            </a:r>
          </a:p>
          <a:p>
            <a:r>
              <a:rPr lang="uk-UA" sz="2000" b="1" dirty="0" smtClean="0">
                <a:latin typeface="Times New Roman" panose="02020603050405020304" pitchFamily="18" charset="0"/>
                <a:cs typeface="Times New Roman" panose="02020603050405020304" pitchFamily="18" charset="0"/>
              </a:rPr>
              <a:t>І бодались ріжками</a:t>
            </a:r>
          </a:p>
          <a:p>
            <a:r>
              <a:rPr lang="uk-UA" sz="2000" b="1" i="1" dirty="0" smtClean="0">
                <a:latin typeface="Times New Roman" panose="02020603050405020304" pitchFamily="18" charset="0"/>
                <a:cs typeface="Times New Roman" panose="02020603050405020304" pitchFamily="18" charset="0"/>
              </a:rPr>
              <a:t>(виставляють пальчики вперед і «</a:t>
            </a:r>
            <a:r>
              <a:rPr lang="uk-UA" sz="2000" b="1" i="1" dirty="0" err="1" smtClean="0">
                <a:latin typeface="Times New Roman" panose="02020603050405020304" pitchFamily="18" charset="0"/>
                <a:cs typeface="Times New Roman" panose="02020603050405020304" pitchFamily="18" charset="0"/>
              </a:rPr>
              <a:t>бодаються</a:t>
            </a:r>
            <a:r>
              <a:rPr lang="uk-UA" sz="2000" b="1" i="1" dirty="0" smtClean="0">
                <a:latin typeface="Times New Roman" panose="02020603050405020304" pitchFamily="18" charset="0"/>
                <a:cs typeface="Times New Roman" panose="02020603050405020304" pitchFamily="18" charset="0"/>
              </a:rPr>
              <a:t>»)</a:t>
            </a:r>
          </a:p>
          <a:p>
            <a:r>
              <a:rPr lang="uk-UA" sz="2000" b="1" dirty="0" smtClean="0">
                <a:latin typeface="Times New Roman" panose="02020603050405020304" pitchFamily="18" charset="0"/>
                <a:cs typeface="Times New Roman" panose="02020603050405020304" pitchFamily="18" charset="0"/>
              </a:rPr>
              <a:t>Сталось те, чого не ждали – </a:t>
            </a:r>
          </a:p>
          <a:p>
            <a:r>
              <a:rPr lang="uk-UA" sz="2000" b="1" dirty="0" smtClean="0">
                <a:latin typeface="Times New Roman" panose="02020603050405020304" pitchFamily="18" charset="0"/>
                <a:cs typeface="Times New Roman" panose="02020603050405020304" pitchFamily="18" charset="0"/>
              </a:rPr>
              <a:t>У водичку – бух! І впали!</a:t>
            </a:r>
          </a:p>
          <a:p>
            <a:r>
              <a:rPr lang="uk-UA" b="1" i="1" dirty="0" smtClean="0">
                <a:latin typeface="Times New Roman" panose="02020603050405020304" pitchFamily="18" charset="0"/>
                <a:cs typeface="Times New Roman" panose="02020603050405020304" pitchFamily="18" charset="0"/>
              </a:rPr>
              <a:t>(падають долоньки на стіл начебто впали козенята у воду)</a:t>
            </a:r>
            <a:endParaRPr lang="ru-RU" b="1" i="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620688"/>
            <a:ext cx="2927810" cy="1900231"/>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85723">
            <a:off x="5110706" y="2560948"/>
            <a:ext cx="2967085" cy="2041590"/>
          </a:xfrm>
          <a:prstGeom prst="rect">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9289">
            <a:off x="4996698" y="4701534"/>
            <a:ext cx="3275856" cy="2049579"/>
          </a:xfrm>
          <a:prstGeom prst="rect">
            <a:avLst/>
          </a:prstGeom>
          <a:ln>
            <a:noFill/>
          </a:ln>
          <a:effectLst>
            <a:softEdge rad="112500"/>
          </a:effectLst>
        </p:spPr>
      </p:pic>
    </p:spTree>
    <p:extLst>
      <p:ext uri="{BB962C8B-B14F-4D97-AF65-F5344CB8AC3E}">
        <p14:creationId xmlns:p14="http://schemas.microsoft.com/office/powerpoint/2010/main" val="243629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7624" y="954107"/>
            <a:ext cx="3816424" cy="1323439"/>
          </a:xfrm>
          <a:prstGeom prst="rect">
            <a:avLst/>
          </a:prstGeom>
          <a:noFill/>
        </p:spPr>
        <p:txBody>
          <a:bodyPr wrap="square" rtlCol="0">
            <a:spAutoFit/>
          </a:bodyPr>
          <a:lstStyle/>
          <a:p>
            <a:pPr algn="ctr"/>
            <a:r>
              <a:rPr lang="uk-UA" sz="2000" b="1" dirty="0" smtClean="0">
                <a:solidFill>
                  <a:srgbClr val="009900"/>
                </a:solidFill>
                <a:latin typeface="Times New Roman" panose="02020603050405020304" pitchFamily="18" charset="0"/>
                <a:cs typeface="Times New Roman" panose="02020603050405020304" pitchFamily="18" charset="0"/>
              </a:rPr>
              <a:t>Яскраво світить сонечко,</a:t>
            </a:r>
          </a:p>
          <a:p>
            <a:pPr algn="ctr"/>
            <a:r>
              <a:rPr lang="uk-UA" sz="2000" b="1" dirty="0" smtClean="0">
                <a:solidFill>
                  <a:srgbClr val="009900"/>
                </a:solidFill>
                <a:latin typeface="Times New Roman" panose="02020603050405020304" pitchFamily="18" charset="0"/>
                <a:cs typeface="Times New Roman" panose="02020603050405020304" pitchFamily="18" charset="0"/>
              </a:rPr>
              <a:t>Світить-посміхається,</a:t>
            </a:r>
          </a:p>
          <a:p>
            <a:pPr algn="ctr"/>
            <a:r>
              <a:rPr lang="uk-UA" sz="2000" b="1" dirty="0" smtClean="0">
                <a:solidFill>
                  <a:srgbClr val="009900"/>
                </a:solidFill>
                <a:latin typeface="Times New Roman" panose="02020603050405020304" pitchFamily="18" charset="0"/>
                <a:cs typeface="Times New Roman" panose="02020603050405020304" pitchFamily="18" charset="0"/>
              </a:rPr>
              <a:t>Сонячні промінчики</a:t>
            </a:r>
          </a:p>
          <a:p>
            <a:pPr algn="ctr"/>
            <a:r>
              <a:rPr lang="uk-UA" sz="2000" b="1" dirty="0" smtClean="0">
                <a:solidFill>
                  <a:srgbClr val="009900"/>
                </a:solidFill>
                <a:latin typeface="Times New Roman" panose="02020603050405020304" pitchFamily="18" charset="0"/>
                <a:cs typeface="Times New Roman" panose="02020603050405020304" pitchFamily="18" charset="0"/>
              </a:rPr>
              <a:t>Вранці прокидаються.</a:t>
            </a:r>
            <a:endParaRPr lang="ru-RU" sz="2000" b="1" dirty="0">
              <a:solidFill>
                <a:srgbClr val="00990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89933">
            <a:off x="737893" y="2453067"/>
            <a:ext cx="4715885" cy="3208468"/>
          </a:xfrm>
          <a:prstGeom prst="rect">
            <a:avLst/>
          </a:prstGeom>
          <a:ln>
            <a:noFill/>
          </a:ln>
          <a:effectLst>
            <a:softEdge rad="112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395">
            <a:off x="5721767" y="952587"/>
            <a:ext cx="2795179" cy="5016988"/>
          </a:xfrm>
          <a:prstGeom prst="rect">
            <a:avLst/>
          </a:prstGeom>
          <a:ln>
            <a:noFill/>
          </a:ln>
          <a:effectLst>
            <a:softEdge rad="112500"/>
          </a:effectLst>
        </p:spPr>
      </p:pic>
      <p:sp>
        <p:nvSpPr>
          <p:cNvPr id="4" name="TextBox 3"/>
          <p:cNvSpPr txBox="1"/>
          <p:nvPr/>
        </p:nvSpPr>
        <p:spPr>
          <a:xfrm>
            <a:off x="2095655" y="261610"/>
            <a:ext cx="4536504" cy="523220"/>
          </a:xfrm>
          <a:prstGeom prst="rect">
            <a:avLst/>
          </a:prstGeom>
          <a:noFill/>
        </p:spPr>
        <p:txBody>
          <a:bodyPr wrap="square" rtlCol="0">
            <a:spAutoFit/>
          </a:bodyPr>
          <a:lstStyle/>
          <a:p>
            <a:pPr algn="ctr"/>
            <a:r>
              <a:rPr lang="uk-UA" sz="2800" b="1" dirty="0" smtClean="0">
                <a:solidFill>
                  <a:srgbClr val="7030A0"/>
                </a:solidFill>
                <a:latin typeface="Bookman Old Style" pitchFamily="18" charset="0"/>
              </a:rPr>
              <a:t>Вправа з прищіпками</a:t>
            </a:r>
            <a:endParaRPr lang="ru-RU" sz="2800" b="1" dirty="0">
              <a:solidFill>
                <a:srgbClr val="7030A0"/>
              </a:solidFill>
              <a:latin typeface="Bookman Old Style" pitchFamily="18" charset="0"/>
            </a:endParaRPr>
          </a:p>
        </p:txBody>
      </p:sp>
    </p:spTree>
    <p:extLst>
      <p:ext uri="{BB962C8B-B14F-4D97-AF65-F5344CB8AC3E}">
        <p14:creationId xmlns:p14="http://schemas.microsoft.com/office/powerpoint/2010/main" val="3599527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12398">
            <a:off x="4300393" y="2535169"/>
            <a:ext cx="2208997" cy="393250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14743">
            <a:off x="6475881" y="2466445"/>
            <a:ext cx="2286206" cy="4069949"/>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81883">
            <a:off x="6348481" y="310688"/>
            <a:ext cx="1714039" cy="3051367"/>
          </a:xfrm>
          <a:prstGeom prst="rect">
            <a:avLst/>
          </a:prstGeom>
        </p:spPr>
      </p:pic>
      <p:sp>
        <p:nvSpPr>
          <p:cNvPr id="4" name="TextBox 3"/>
          <p:cNvSpPr txBox="1"/>
          <p:nvPr/>
        </p:nvSpPr>
        <p:spPr>
          <a:xfrm>
            <a:off x="471705" y="188640"/>
            <a:ext cx="4392488" cy="830997"/>
          </a:xfrm>
          <a:prstGeom prst="rect">
            <a:avLst/>
          </a:prstGeom>
          <a:noFill/>
        </p:spPr>
        <p:txBody>
          <a:bodyPr wrap="square" rtlCol="0">
            <a:spAutoFit/>
          </a:bodyPr>
          <a:lstStyle/>
          <a:p>
            <a:pPr algn="ctr"/>
            <a:r>
              <a:rPr lang="uk-UA" sz="2400" b="1" dirty="0" smtClean="0">
                <a:solidFill>
                  <a:srgbClr val="009900"/>
                </a:solidFill>
                <a:latin typeface="Bookman Old Style" pitchFamily="18" charset="0"/>
              </a:rPr>
              <a:t>Використання альбомів «Петриківський розпис»</a:t>
            </a:r>
            <a:endParaRPr lang="ru-RU" sz="2400" b="1" dirty="0">
              <a:solidFill>
                <a:srgbClr val="009900"/>
              </a:solidFill>
              <a:latin typeface="Bookman Old Style" pitchFamily="18" charset="0"/>
            </a:endParaRPr>
          </a:p>
        </p:txBody>
      </p:sp>
      <p:sp>
        <p:nvSpPr>
          <p:cNvPr id="5" name="TextBox 4"/>
          <p:cNvSpPr txBox="1"/>
          <p:nvPr/>
        </p:nvSpPr>
        <p:spPr>
          <a:xfrm>
            <a:off x="4901905" y="227059"/>
            <a:ext cx="3960440" cy="830997"/>
          </a:xfrm>
          <a:prstGeom prst="rect">
            <a:avLst/>
          </a:prstGeom>
          <a:noFill/>
        </p:spPr>
        <p:txBody>
          <a:bodyPr wrap="square" rtlCol="0">
            <a:spAutoFit/>
          </a:bodyPr>
          <a:lstStyle/>
          <a:p>
            <a:pPr algn="ctr"/>
            <a:r>
              <a:rPr lang="uk-UA" sz="2400" b="1" dirty="0" smtClean="0">
                <a:solidFill>
                  <a:srgbClr val="009900"/>
                </a:solidFill>
                <a:latin typeface="Bookman Old Style" pitchFamily="18" charset="0"/>
              </a:rPr>
              <a:t>Картини та </a:t>
            </a:r>
            <a:r>
              <a:rPr lang="uk-UA" sz="2400" b="1" dirty="0" err="1" smtClean="0">
                <a:solidFill>
                  <a:srgbClr val="009900"/>
                </a:solidFill>
                <a:latin typeface="Bookman Old Style" pitchFamily="18" charset="0"/>
              </a:rPr>
              <a:t>поробки</a:t>
            </a:r>
            <a:r>
              <a:rPr lang="uk-UA" sz="2400" b="1" dirty="0" smtClean="0">
                <a:solidFill>
                  <a:srgbClr val="009900"/>
                </a:solidFill>
                <a:latin typeface="Bookman Old Style" pitchFamily="18" charset="0"/>
              </a:rPr>
              <a:t> з природного матеріалу</a:t>
            </a:r>
            <a:endParaRPr lang="ru-RU" sz="2400" b="1" dirty="0">
              <a:solidFill>
                <a:srgbClr val="009900"/>
              </a:solidFill>
              <a:latin typeface="Bookman Old Style" pitchFamily="18" charset="0"/>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0445">
            <a:off x="2915816" y="1433888"/>
            <a:ext cx="3204751" cy="1800200"/>
          </a:xfrm>
          <a:prstGeom prst="rect">
            <a:avLst/>
          </a:prstGeom>
          <a:ln>
            <a:noFill/>
          </a:ln>
          <a:effectLst>
            <a:softEdge rad="112500"/>
          </a:effectLst>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90978">
            <a:off x="261679" y="1012531"/>
            <a:ext cx="2731346" cy="1936710"/>
          </a:xfrm>
          <a:prstGeom prst="rect">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435" y="3104500"/>
            <a:ext cx="2511514" cy="3241300"/>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616295">
            <a:off x="2467735" y="3110713"/>
            <a:ext cx="1946899" cy="3465909"/>
          </a:xfrm>
          <a:prstGeom prst="rect">
            <a:avLst/>
          </a:prstGeom>
        </p:spPr>
      </p:pic>
    </p:spTree>
    <p:extLst>
      <p:ext uri="{BB962C8B-B14F-4D97-AF65-F5344CB8AC3E}">
        <p14:creationId xmlns:p14="http://schemas.microsoft.com/office/powerpoint/2010/main" val="308435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349205"/>
            <a:ext cx="3528392" cy="830997"/>
          </a:xfrm>
          <a:prstGeom prst="rect">
            <a:avLst/>
          </a:prstGeom>
          <a:noFill/>
        </p:spPr>
        <p:txBody>
          <a:bodyPr wrap="square" rtlCol="0">
            <a:spAutoFit/>
          </a:bodyPr>
          <a:lstStyle/>
          <a:p>
            <a:pPr algn="ctr"/>
            <a:r>
              <a:rPr lang="uk-UA" sz="2400" b="1" dirty="0" smtClean="0">
                <a:solidFill>
                  <a:srgbClr val="009900"/>
                </a:solidFill>
                <a:latin typeface="Bookman Old Style" pitchFamily="18" charset="0"/>
              </a:rPr>
              <a:t>Пальчиковий ляльковий театр</a:t>
            </a:r>
            <a:endParaRPr lang="ru-RU" sz="2400" b="1" dirty="0">
              <a:solidFill>
                <a:srgbClr val="009900"/>
              </a:solidFill>
              <a:latin typeface="Bookman Old Style"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547" y="1162155"/>
            <a:ext cx="3830768" cy="2608838"/>
          </a:xfrm>
          <a:prstGeom prst="rect">
            <a:avLst/>
          </a:prstGeom>
          <a:ln>
            <a:noFill/>
          </a:ln>
          <a:effectLst>
            <a:softEdge rad="112500"/>
          </a:effec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889" y="188640"/>
            <a:ext cx="3888432" cy="2572977"/>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547" y="3789041"/>
            <a:ext cx="3830768" cy="2474471"/>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2757068"/>
            <a:ext cx="2376264" cy="3682647"/>
          </a:xfrm>
          <a:prstGeom prst="rect">
            <a:avLst/>
          </a:prstGeom>
          <a:ln>
            <a:noFill/>
          </a:ln>
          <a:effectLst>
            <a:softEdge rad="112500"/>
          </a:effectLst>
        </p:spPr>
      </p:pic>
    </p:spTree>
    <p:extLst>
      <p:ext uri="{BB962C8B-B14F-4D97-AF65-F5344CB8AC3E}">
        <p14:creationId xmlns:p14="http://schemas.microsoft.com/office/powerpoint/2010/main" val="3779148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9228" y="3581863"/>
            <a:ext cx="4080921" cy="3060691"/>
          </a:xfrm>
          <a:prstGeom prst="rect">
            <a:avLst/>
          </a:prstGeom>
          <a:ln>
            <a:noFill/>
          </a:ln>
          <a:effectLst>
            <a:softEdge rad="112500"/>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9162">
            <a:off x="6614520" y="1084078"/>
            <a:ext cx="2283989" cy="4066002"/>
          </a:xfrm>
          <a:prstGeom prst="rect">
            <a:avLst/>
          </a:prstGeom>
          <a:ln>
            <a:noFill/>
          </a:ln>
          <a:effectLst>
            <a:softEdge rad="112500"/>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9258">
            <a:off x="455763" y="1269688"/>
            <a:ext cx="2271115" cy="3694782"/>
          </a:xfrm>
          <a:prstGeom prst="rect">
            <a:avLst/>
          </a:prstGeom>
          <a:ln>
            <a:noFill/>
          </a:ln>
          <a:effectLst>
            <a:softEdge rad="112500"/>
          </a:effectLst>
        </p:spPr>
      </p:pic>
      <p:sp>
        <p:nvSpPr>
          <p:cNvPr id="5" name="TextBox 4"/>
          <p:cNvSpPr txBox="1"/>
          <p:nvPr/>
        </p:nvSpPr>
        <p:spPr>
          <a:xfrm>
            <a:off x="1115616" y="4797152"/>
            <a:ext cx="184731" cy="22252245"/>
          </a:xfrm>
          <a:prstGeom prst="rect">
            <a:avLst/>
          </a:prstGeom>
          <a:noFill/>
        </p:spPr>
        <p:txBody>
          <a:bodyPr wrap="none" rtlCol="0">
            <a:spAutoFit/>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ru-RU" dirty="0"/>
          </a:p>
        </p:txBody>
      </p:sp>
      <p:sp>
        <p:nvSpPr>
          <p:cNvPr id="6" name="TextBox 5"/>
          <p:cNvSpPr txBox="1"/>
          <p:nvPr/>
        </p:nvSpPr>
        <p:spPr>
          <a:xfrm>
            <a:off x="792807" y="154086"/>
            <a:ext cx="7933765" cy="1077218"/>
          </a:xfrm>
          <a:prstGeom prst="rect">
            <a:avLst/>
          </a:prstGeom>
          <a:noFill/>
        </p:spPr>
        <p:txBody>
          <a:bodyPr wrap="square" rtlCol="0">
            <a:spAutoFit/>
          </a:bodyPr>
          <a:lstStyle/>
          <a:p>
            <a:pPr algn="ctr"/>
            <a:r>
              <a:rPr lang="uk-UA" sz="3200" b="1" i="1" dirty="0" smtClean="0">
                <a:solidFill>
                  <a:srgbClr val="FF0000"/>
                </a:solidFill>
                <a:latin typeface="Bookman Old Style" pitchFamily="18" charset="0"/>
              </a:rPr>
              <a:t>Вправи у </a:t>
            </a:r>
          </a:p>
          <a:p>
            <a:pPr algn="ctr"/>
            <a:r>
              <a:rPr lang="uk-UA" sz="3200" b="1" i="1" dirty="0" smtClean="0">
                <a:solidFill>
                  <a:srgbClr val="FF0000"/>
                </a:solidFill>
                <a:latin typeface="Bookman Old Style" pitchFamily="18" charset="0"/>
              </a:rPr>
              <a:t>практичному житті</a:t>
            </a:r>
            <a:endParaRPr lang="ru-RU" sz="3200" b="1" i="1" dirty="0">
              <a:solidFill>
                <a:srgbClr val="FF0000"/>
              </a:solidFill>
              <a:latin typeface="Bookman Old Style" pitchFamily="18" charset="0"/>
            </a:endParaRPr>
          </a:p>
        </p:txBody>
      </p:sp>
    </p:spTree>
    <p:extLst>
      <p:ext uri="{BB962C8B-B14F-4D97-AF65-F5344CB8AC3E}">
        <p14:creationId xmlns:p14="http://schemas.microsoft.com/office/powerpoint/2010/main" val="2201645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7441">
            <a:off x="5364135" y="819311"/>
            <a:ext cx="3766868" cy="2825151"/>
          </a:xfrm>
          <a:prstGeom prst="rect">
            <a:avLst/>
          </a:prstGeom>
          <a:ln>
            <a:noFill/>
          </a:ln>
          <a:effectLst>
            <a:softEdge rad="112500"/>
          </a:effectLst>
        </p:spPr>
      </p:pic>
      <p:sp>
        <p:nvSpPr>
          <p:cNvPr id="2" name="Заголовок 1"/>
          <p:cNvSpPr>
            <a:spLocks noGrp="1"/>
          </p:cNvSpPr>
          <p:nvPr>
            <p:ph type="title"/>
          </p:nvPr>
        </p:nvSpPr>
        <p:spPr>
          <a:xfrm>
            <a:off x="1259632" y="260648"/>
            <a:ext cx="6552728" cy="732505"/>
          </a:xfrm>
        </p:spPr>
        <p:txBody>
          <a:bodyPr>
            <a:noAutofit/>
          </a:bodyPr>
          <a:lstStyle/>
          <a:p>
            <a:pPr algn="ctr"/>
            <a:r>
              <a:rPr lang="uk-UA" sz="3200" b="1" dirty="0" smtClean="0">
                <a:solidFill>
                  <a:srgbClr val="FF0000"/>
                </a:solidFill>
                <a:latin typeface="Bookman Old Style" pitchFamily="18" charset="0"/>
              </a:rPr>
              <a:t>Матеріали для розрізнення кольору, форми</a:t>
            </a:r>
            <a:endParaRPr lang="ru-RU" sz="3200" b="1" dirty="0">
              <a:solidFill>
                <a:srgbClr val="FF0000"/>
              </a:solidFill>
              <a:latin typeface="Bookman Old Style"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6490">
            <a:off x="249240" y="1084455"/>
            <a:ext cx="3689275" cy="2766956"/>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4764">
            <a:off x="5157023" y="4025721"/>
            <a:ext cx="3512096" cy="2634072"/>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9808">
            <a:off x="282657" y="4070795"/>
            <a:ext cx="3620163" cy="2715122"/>
          </a:xfrm>
          <a:prstGeom prst="rect">
            <a:avLst/>
          </a:prstGeom>
          <a:ln>
            <a:noFill/>
          </a:ln>
          <a:effectLst>
            <a:softEdge rad="112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2722613"/>
            <a:ext cx="3227849" cy="2420887"/>
          </a:xfrm>
          <a:prstGeom prst="rect">
            <a:avLst/>
          </a:prstGeom>
          <a:ln>
            <a:noFill/>
          </a:ln>
          <a:effectLst>
            <a:softEdge rad="112500"/>
          </a:effectLst>
        </p:spPr>
      </p:pic>
    </p:spTree>
    <p:extLst>
      <p:ext uri="{BB962C8B-B14F-4D97-AF65-F5344CB8AC3E}">
        <p14:creationId xmlns:p14="http://schemas.microsoft.com/office/powerpoint/2010/main" val="2125737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5398">
            <a:off x="331221" y="2060850"/>
            <a:ext cx="4860032" cy="3645024"/>
          </a:xfrm>
          <a:prstGeom prst="rect">
            <a:avLst/>
          </a:prstGeom>
        </p:spPr>
      </p:pic>
      <p:sp>
        <p:nvSpPr>
          <p:cNvPr id="2" name="Заголовок 1"/>
          <p:cNvSpPr>
            <a:spLocks noGrp="1"/>
          </p:cNvSpPr>
          <p:nvPr>
            <p:ph type="title"/>
          </p:nvPr>
        </p:nvSpPr>
        <p:spPr>
          <a:xfrm>
            <a:off x="539552" y="116632"/>
            <a:ext cx="8229600" cy="1143000"/>
          </a:xfrm>
        </p:spPr>
        <p:txBody>
          <a:bodyPr>
            <a:normAutofit fontScale="90000"/>
          </a:bodyPr>
          <a:lstStyle/>
          <a:p>
            <a:pPr algn="ctr"/>
            <a:r>
              <a:rPr lang="uk-UA" sz="3600" b="1" dirty="0" smtClean="0">
                <a:solidFill>
                  <a:srgbClr val="FF0000"/>
                </a:solidFill>
                <a:latin typeface="Bookman Old Style" pitchFamily="18" charset="0"/>
              </a:rPr>
              <a:t>Вправи для ознайомлення з навколишнім світом та природою</a:t>
            </a:r>
            <a:endParaRPr lang="ru-RU" sz="3600" b="1" dirty="0">
              <a:solidFill>
                <a:srgbClr val="FF0000"/>
              </a:solidFill>
              <a:latin typeface="Bookman Old Style"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2179">
            <a:off x="3992853" y="2528749"/>
            <a:ext cx="5052053" cy="3789040"/>
          </a:xfrm>
          <a:prstGeom prst="rect">
            <a:avLst/>
          </a:prstGeom>
          <a:ln>
            <a:noFill/>
          </a:ln>
          <a:effectLst>
            <a:softEdge rad="112500"/>
          </a:effectLst>
        </p:spPr>
      </p:pic>
    </p:spTree>
    <p:extLst>
      <p:ext uri="{BB962C8B-B14F-4D97-AF65-F5344CB8AC3E}">
        <p14:creationId xmlns:p14="http://schemas.microsoft.com/office/powerpoint/2010/main" val="2872196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518" y="2851420"/>
            <a:ext cx="3332944" cy="1872210"/>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3590">
            <a:off x="5626094" y="197596"/>
            <a:ext cx="2879318" cy="3713882"/>
          </a:xfrm>
          <a:prstGeom prst="rect">
            <a:avLst/>
          </a:prstGeom>
        </p:spPr>
      </p:pic>
      <p:sp>
        <p:nvSpPr>
          <p:cNvPr id="4" name="TextBox 3"/>
          <p:cNvSpPr txBox="1"/>
          <p:nvPr/>
        </p:nvSpPr>
        <p:spPr>
          <a:xfrm>
            <a:off x="547050" y="1094138"/>
            <a:ext cx="3708412" cy="1754326"/>
          </a:xfrm>
          <a:prstGeom prst="rect">
            <a:avLst/>
          </a:prstGeom>
          <a:noFill/>
        </p:spPr>
        <p:txBody>
          <a:bodyPr wrap="square" rtlCol="0">
            <a:spAutoFit/>
          </a:bodyPr>
          <a:lstStyle/>
          <a:p>
            <a:r>
              <a:rPr lang="uk-UA" b="1" dirty="0" smtClean="0">
                <a:latin typeface="Bookman Old Style" pitchFamily="18" charset="0"/>
              </a:rPr>
              <a:t>Це ось-манна картина.</a:t>
            </a:r>
          </a:p>
          <a:p>
            <a:r>
              <a:rPr lang="uk-UA" b="1" dirty="0" smtClean="0">
                <a:latin typeface="Bookman Old Style" pitchFamily="18" charset="0"/>
              </a:rPr>
              <a:t>Їде манна машина,</a:t>
            </a:r>
          </a:p>
          <a:p>
            <a:r>
              <a:rPr lang="uk-UA" b="1" dirty="0" smtClean="0">
                <a:latin typeface="Bookman Old Style" pitchFamily="18" charset="0"/>
              </a:rPr>
              <a:t>Манній пташці манний кіт</a:t>
            </a:r>
          </a:p>
          <a:p>
            <a:r>
              <a:rPr lang="uk-UA" b="1" dirty="0" smtClean="0">
                <a:latin typeface="Bookman Old Style" pitchFamily="18" charset="0"/>
              </a:rPr>
              <a:t>Заважає полетіть.</a:t>
            </a:r>
          </a:p>
          <a:p>
            <a:r>
              <a:rPr lang="uk-UA" b="1" dirty="0" smtClean="0">
                <a:latin typeface="Bookman Old Style" pitchFamily="18" charset="0"/>
              </a:rPr>
              <a:t>А із манного віконця</a:t>
            </a:r>
          </a:p>
          <a:p>
            <a:r>
              <a:rPr lang="uk-UA" b="1" dirty="0" smtClean="0">
                <a:latin typeface="Bookman Old Style" pitchFamily="18" charset="0"/>
              </a:rPr>
              <a:t>Виглядає до нас сонце.</a:t>
            </a:r>
            <a:endParaRPr lang="ru-RU" b="1" dirty="0">
              <a:latin typeface="Bookman Old Style" pitchFamily="18" charset="0"/>
            </a:endParaRPr>
          </a:p>
        </p:txBody>
      </p:sp>
      <p:sp>
        <p:nvSpPr>
          <p:cNvPr id="2" name="TextBox 1"/>
          <p:cNvSpPr txBox="1"/>
          <p:nvPr/>
        </p:nvSpPr>
        <p:spPr>
          <a:xfrm>
            <a:off x="1311222" y="439745"/>
            <a:ext cx="3888433" cy="523220"/>
          </a:xfrm>
          <a:prstGeom prst="rect">
            <a:avLst/>
          </a:prstGeom>
          <a:noFill/>
        </p:spPr>
        <p:txBody>
          <a:bodyPr wrap="square" rtlCol="0">
            <a:spAutoFit/>
          </a:bodyPr>
          <a:lstStyle/>
          <a:p>
            <a:pPr algn="ctr"/>
            <a:r>
              <a:rPr lang="uk-UA" sz="2800" b="1" dirty="0" smtClean="0">
                <a:solidFill>
                  <a:srgbClr val="FF0000"/>
                </a:solidFill>
                <a:latin typeface="Bookman Old Style" pitchFamily="18" charset="0"/>
              </a:rPr>
              <a:t>Вправи з крупами</a:t>
            </a:r>
            <a:endParaRPr lang="ru-RU" sz="2800" b="1" dirty="0">
              <a:solidFill>
                <a:srgbClr val="FF0000"/>
              </a:solidFill>
              <a:latin typeface="Bookman Old Style"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835">
            <a:off x="4396236" y="4047213"/>
            <a:ext cx="3129168" cy="1757742"/>
          </a:xfrm>
          <a:prstGeom prst="rect">
            <a:avLst/>
          </a:prstGeom>
          <a:ln>
            <a:noFill/>
          </a:ln>
          <a:effectLst>
            <a:softEdge rad="112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82643">
            <a:off x="716277" y="4825837"/>
            <a:ext cx="3768304" cy="2116764"/>
          </a:xfrm>
          <a:prstGeom prst="rect">
            <a:avLst/>
          </a:prstGeom>
          <a:ln>
            <a:noFill/>
          </a:ln>
          <a:effectLst>
            <a:softEdge rad="112500"/>
          </a:effectLst>
        </p:spPr>
      </p:pic>
    </p:spTree>
    <p:extLst>
      <p:ext uri="{BB962C8B-B14F-4D97-AF65-F5344CB8AC3E}">
        <p14:creationId xmlns:p14="http://schemas.microsoft.com/office/powerpoint/2010/main" val="4032340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3888" y="1052736"/>
            <a:ext cx="5256584" cy="4536504"/>
          </a:xfrm>
        </p:spPr>
        <p:txBody>
          <a:bodyPr>
            <a:noAutofit/>
          </a:bodyPr>
          <a:lstStyle/>
          <a:p>
            <a:pPr>
              <a:lnSpc>
                <a:spcPct val="200000"/>
              </a:lnSpc>
            </a:pPr>
            <a:r>
              <a:rPr lang="uk-UA" sz="2400" b="1" i="1" u="sng" dirty="0" smtClean="0">
                <a:latin typeface="Bookman Old Style" pitchFamily="18" charset="0"/>
              </a:rPr>
              <a:t>Освіта</a:t>
            </a:r>
            <a:r>
              <a:rPr lang="uk-UA" sz="2400" b="1" dirty="0" smtClean="0">
                <a:latin typeface="Bookman Old Style" pitchFamily="18" charset="0"/>
              </a:rPr>
              <a:t>: вища,</a:t>
            </a:r>
            <a:r>
              <a:rPr lang="uk-UA" sz="2400" b="1" dirty="0" smtClean="0">
                <a:latin typeface="Bookman Old Style" pitchFamily="18" charset="0"/>
              </a:rPr>
              <a:t/>
            </a:r>
            <a:br>
              <a:rPr lang="uk-UA" sz="2400" b="1" dirty="0" smtClean="0">
                <a:latin typeface="Bookman Old Style" pitchFamily="18" charset="0"/>
              </a:rPr>
            </a:br>
            <a:r>
              <a:rPr lang="uk-UA" sz="2400" b="1" dirty="0" smtClean="0">
                <a:latin typeface="Bookman Old Style" pitchFamily="18" charset="0"/>
              </a:rPr>
              <a:t>Дніпропетровський державний університет</a:t>
            </a:r>
            <a:br>
              <a:rPr lang="uk-UA" sz="2400" b="1" dirty="0" smtClean="0">
                <a:latin typeface="Bookman Old Style" pitchFamily="18" charset="0"/>
              </a:rPr>
            </a:br>
            <a:r>
              <a:rPr lang="uk-UA" sz="2400" b="1" i="1" u="sng" dirty="0" smtClean="0">
                <a:latin typeface="Bookman Old Style" pitchFamily="18" charset="0"/>
              </a:rPr>
              <a:t>П</a:t>
            </a:r>
            <a:r>
              <a:rPr lang="uk-UA" sz="2400" b="1" i="1" u="sng" dirty="0" smtClean="0">
                <a:latin typeface="Bookman Old Style" pitchFamily="18" charset="0"/>
              </a:rPr>
              <a:t>едагогічний </a:t>
            </a:r>
            <a:r>
              <a:rPr lang="uk-UA" sz="2400" b="1" i="1" u="sng" dirty="0" smtClean="0">
                <a:latin typeface="Bookman Old Style" pitchFamily="18" charset="0"/>
              </a:rPr>
              <a:t>стаж: </a:t>
            </a:r>
            <a:r>
              <a:rPr lang="uk-UA" sz="2400" b="1" dirty="0" smtClean="0">
                <a:latin typeface="Bookman Old Style" pitchFamily="18" charset="0"/>
              </a:rPr>
              <a:t>24 роки</a:t>
            </a:r>
            <a:br>
              <a:rPr lang="uk-UA" sz="2400" b="1" dirty="0" smtClean="0">
                <a:latin typeface="Bookman Old Style" pitchFamily="18" charset="0"/>
              </a:rPr>
            </a:br>
            <a:r>
              <a:rPr lang="uk-UA" sz="2400" b="1" i="1" u="sng" dirty="0" smtClean="0">
                <a:latin typeface="Bookman Old Style" pitchFamily="18" charset="0"/>
              </a:rPr>
              <a:t>Кваліфікаційна категорія: </a:t>
            </a:r>
            <a:r>
              <a:rPr lang="uk-UA" sz="2400" b="1" dirty="0" smtClean="0">
                <a:latin typeface="Bookman Old Style" pitchFamily="18" charset="0"/>
              </a:rPr>
              <a:t>Спеціаліст </a:t>
            </a:r>
            <a:r>
              <a:rPr lang="uk-UA" sz="2400" b="1" dirty="0" smtClean="0">
                <a:latin typeface="Bookman Old Style" pitchFamily="18" charset="0"/>
              </a:rPr>
              <a:t>вищої категорії</a:t>
            </a:r>
            <a:endParaRPr lang="ru-RU" sz="2400" b="1" dirty="0">
              <a:latin typeface="Bookman Old Style" pitchFamily="18" charset="0"/>
            </a:endParaRPr>
          </a:p>
        </p:txBody>
      </p:sp>
      <p:pic>
        <p:nvPicPr>
          <p:cNvPr id="1026" name="Picture 2" descr="H:\Флешка\IMG_46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7504" y="332656"/>
            <a:ext cx="3240360" cy="48605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568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73526">
            <a:off x="5083881" y="1194794"/>
            <a:ext cx="4115949" cy="3086962"/>
          </a:xfrm>
          <a:prstGeom prst="rect">
            <a:avLst/>
          </a:prstGeom>
          <a:ln>
            <a:noFill/>
          </a:ln>
          <a:effectLst>
            <a:softEdge rad="112500"/>
          </a:effectLst>
        </p:spPr>
      </p:pic>
      <p:sp>
        <p:nvSpPr>
          <p:cNvPr id="2" name="Заголовок 1"/>
          <p:cNvSpPr>
            <a:spLocks noGrp="1"/>
          </p:cNvSpPr>
          <p:nvPr>
            <p:ph type="title"/>
          </p:nvPr>
        </p:nvSpPr>
        <p:spPr>
          <a:xfrm>
            <a:off x="1259632" y="404664"/>
            <a:ext cx="6491064" cy="1143000"/>
          </a:xfrm>
        </p:spPr>
        <p:txBody>
          <a:bodyPr>
            <a:noAutofit/>
          </a:bodyPr>
          <a:lstStyle/>
          <a:p>
            <a:pPr algn="ctr"/>
            <a:r>
              <a:rPr lang="uk-UA" sz="4000" b="1" dirty="0" smtClean="0">
                <a:solidFill>
                  <a:srgbClr val="FF0000"/>
                </a:solidFill>
                <a:latin typeface="Bookman Old Style" pitchFamily="18" charset="0"/>
              </a:rPr>
              <a:t>Вправи з шершавими буквами</a:t>
            </a:r>
            <a:endParaRPr lang="ru-RU" sz="4000" b="1" dirty="0">
              <a:solidFill>
                <a:srgbClr val="FF0000"/>
              </a:solidFill>
              <a:latin typeface="Bookman Old Style"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61340">
            <a:off x="434752" y="1307817"/>
            <a:ext cx="2901772" cy="3869029"/>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2069" y="4050749"/>
            <a:ext cx="3713144" cy="2784858"/>
          </a:xfrm>
          <a:prstGeom prst="rect">
            <a:avLst/>
          </a:prstGeom>
          <a:ln>
            <a:noFill/>
          </a:ln>
          <a:effectLst>
            <a:softEdge rad="112500"/>
          </a:effectLst>
        </p:spPr>
      </p:pic>
    </p:spTree>
    <p:extLst>
      <p:ext uri="{BB962C8B-B14F-4D97-AF65-F5344CB8AC3E}">
        <p14:creationId xmlns:p14="http://schemas.microsoft.com/office/powerpoint/2010/main" val="1884168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20888"/>
            <a:ext cx="8229600" cy="2079104"/>
          </a:xfrm>
        </p:spPr>
        <p:txBody>
          <a:bodyPr>
            <a:noAutofit/>
          </a:bodyPr>
          <a:lstStyle/>
          <a:p>
            <a:pPr algn="r"/>
            <a:r>
              <a:rPr lang="uk-UA" sz="2800" b="1" i="1" dirty="0" smtClean="0">
                <a:latin typeface="Bookman Old Style" pitchFamily="18" charset="0"/>
              </a:rPr>
              <a:t>«Витоки </a:t>
            </a:r>
            <a:r>
              <a:rPr lang="uk-UA" sz="2800" b="1" i="1" dirty="0" smtClean="0">
                <a:latin typeface="Bookman Old Style" pitchFamily="18" charset="0"/>
              </a:rPr>
              <a:t>творчих здібностей і обдарованості дітей на кінчиках їх пальців. Чим більше майстерності в дитячій </a:t>
            </a:r>
            <a:r>
              <a:rPr lang="uk-UA" sz="2800" b="1" i="1" dirty="0" smtClean="0">
                <a:latin typeface="Bookman Old Style" pitchFamily="18" charset="0"/>
              </a:rPr>
              <a:t>руці, тим </a:t>
            </a:r>
            <a:r>
              <a:rPr lang="uk-UA" sz="2800" b="1" i="1" dirty="0" smtClean="0">
                <a:latin typeface="Bookman Old Style" pitchFamily="18" charset="0"/>
              </a:rPr>
              <a:t>розумніша </a:t>
            </a:r>
            <a:r>
              <a:rPr lang="uk-UA" sz="2800" b="1" i="1" dirty="0" smtClean="0">
                <a:latin typeface="Bookman Old Style" pitchFamily="18" charset="0"/>
              </a:rPr>
              <a:t>дитина»</a:t>
            </a:r>
            <a:br>
              <a:rPr lang="uk-UA" sz="2800" b="1" i="1" dirty="0" smtClean="0">
                <a:latin typeface="Bookman Old Style" pitchFamily="18" charset="0"/>
              </a:rPr>
            </a:br>
            <a:r>
              <a:rPr lang="uk-UA" sz="2800" b="1" i="1" dirty="0" smtClean="0">
                <a:latin typeface="Bookman Old Style" pitchFamily="18" charset="0"/>
              </a:rPr>
              <a:t/>
            </a:r>
            <a:br>
              <a:rPr lang="uk-UA" sz="2800" b="1" i="1" dirty="0" smtClean="0">
                <a:latin typeface="Bookman Old Style" pitchFamily="18" charset="0"/>
              </a:rPr>
            </a:br>
            <a:r>
              <a:rPr lang="uk-UA" sz="2800" b="1" i="1" dirty="0" smtClean="0">
                <a:solidFill>
                  <a:srgbClr val="FF0000"/>
                </a:solidFill>
                <a:latin typeface="Bookman Old Style" pitchFamily="18" charset="0"/>
              </a:rPr>
              <a:t>В.О</a:t>
            </a:r>
            <a:r>
              <a:rPr lang="uk-UA" sz="2800" b="1" i="1" dirty="0" smtClean="0">
                <a:solidFill>
                  <a:srgbClr val="FF0000"/>
                </a:solidFill>
                <a:latin typeface="Bookman Old Style" pitchFamily="18" charset="0"/>
              </a:rPr>
              <a:t>. Сухомлинський</a:t>
            </a:r>
            <a:endParaRPr lang="ru-RU" sz="2800" b="1" i="1" dirty="0">
              <a:solidFill>
                <a:srgbClr val="FF0000"/>
              </a:solidFill>
              <a:latin typeface="Bookman Old Style" pitchFamily="18" charset="0"/>
            </a:endParaRPr>
          </a:p>
        </p:txBody>
      </p:sp>
      <p:sp>
        <p:nvSpPr>
          <p:cNvPr id="4" name="TextBox 3"/>
          <p:cNvSpPr txBox="1"/>
          <p:nvPr/>
        </p:nvSpPr>
        <p:spPr>
          <a:xfrm>
            <a:off x="251520" y="260648"/>
            <a:ext cx="8424936" cy="1200329"/>
          </a:xfrm>
          <a:prstGeom prst="rect">
            <a:avLst/>
          </a:prstGeom>
          <a:noFill/>
        </p:spPr>
        <p:txBody>
          <a:bodyPr wrap="square" rtlCol="0">
            <a:spAutoFit/>
          </a:bodyPr>
          <a:lstStyle/>
          <a:p>
            <a:pPr algn="ctr"/>
            <a:r>
              <a:rPr lang="uk-UA" sz="3600" b="1" dirty="0" smtClean="0">
                <a:solidFill>
                  <a:srgbClr val="002060"/>
                </a:solidFill>
                <a:latin typeface="Bookman Old Style" pitchFamily="18" charset="0"/>
              </a:rPr>
              <a:t>Робота в гуртку </a:t>
            </a:r>
          </a:p>
          <a:p>
            <a:pPr algn="ctr"/>
            <a:r>
              <a:rPr lang="uk-UA" sz="3600" b="1" dirty="0" smtClean="0">
                <a:solidFill>
                  <a:srgbClr val="002060"/>
                </a:solidFill>
                <a:latin typeface="Bookman Old Style" pitchFamily="18" charset="0"/>
              </a:rPr>
              <a:t>«Паперові фантазії з </a:t>
            </a:r>
            <a:r>
              <a:rPr lang="uk-UA" sz="3600" b="1" dirty="0" err="1" smtClean="0">
                <a:solidFill>
                  <a:srgbClr val="002060"/>
                </a:solidFill>
                <a:latin typeface="Bookman Old Style" pitchFamily="18" charset="0"/>
              </a:rPr>
              <a:t>оригамі</a:t>
            </a:r>
            <a:r>
              <a:rPr lang="uk-UA" sz="3600" b="1" dirty="0" smtClean="0">
                <a:solidFill>
                  <a:srgbClr val="002060"/>
                </a:solidFill>
                <a:latin typeface="Bookman Old Style" pitchFamily="18" charset="0"/>
              </a:rPr>
              <a:t>»</a:t>
            </a:r>
            <a:endParaRPr lang="ru-RU" sz="3600" b="1" dirty="0">
              <a:solidFill>
                <a:srgbClr val="002060"/>
              </a:solidFill>
              <a:latin typeface="Bookman Old Style" pitchFamily="18" charset="0"/>
            </a:endParaRPr>
          </a:p>
        </p:txBody>
      </p:sp>
    </p:spTree>
    <p:extLst>
      <p:ext uri="{BB962C8B-B14F-4D97-AF65-F5344CB8AC3E}">
        <p14:creationId xmlns:p14="http://schemas.microsoft.com/office/powerpoint/2010/main" val="3868133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5129808" y="209078"/>
            <a:ext cx="3618656" cy="196782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827584" y="365983"/>
            <a:ext cx="3312368" cy="136815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3563887" y="2060849"/>
            <a:ext cx="2576733" cy="215180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711522" y="2181498"/>
            <a:ext cx="2336642" cy="1569660"/>
          </a:xfrm>
          <a:prstGeom prst="rect">
            <a:avLst/>
          </a:prstGeom>
          <a:noFill/>
        </p:spPr>
        <p:txBody>
          <a:bodyPr wrap="square" rtlCol="0">
            <a:spAutoFit/>
          </a:bodyPr>
          <a:lstStyle/>
          <a:p>
            <a:pPr algn="ctr"/>
            <a:r>
              <a:rPr lang="uk-UA" sz="2400" b="1" dirty="0" smtClean="0">
                <a:solidFill>
                  <a:srgbClr val="7030A0"/>
                </a:solidFill>
                <a:latin typeface="Times New Roman" panose="02020603050405020304" pitchFamily="18" charset="0"/>
                <a:cs typeface="Times New Roman" panose="02020603050405020304" pitchFamily="18" charset="0"/>
              </a:rPr>
              <a:t>Мета роботи гуртка «Паперові фантазії»</a:t>
            </a:r>
            <a:endParaRPr lang="ru-RU" sz="2400" b="1"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27584" y="449894"/>
            <a:ext cx="3344416" cy="1292662"/>
          </a:xfrm>
          <a:prstGeom prst="rect">
            <a:avLst/>
          </a:prstGeom>
          <a:noFill/>
        </p:spPr>
        <p:txBody>
          <a:bodyPr wrap="square" rtlCol="0">
            <a:spAutoFit/>
          </a:bodyPr>
          <a:lstStyle/>
          <a:p>
            <a:pPr algn="ctr"/>
            <a:r>
              <a:rPr lang="uk-UA" sz="2000" b="1" dirty="0" smtClean="0">
                <a:solidFill>
                  <a:srgbClr val="7030A0"/>
                </a:solidFill>
                <a:latin typeface="Times New Roman" panose="02020603050405020304" pitchFamily="18" charset="0"/>
                <a:cs typeface="Times New Roman" panose="02020603050405020304" pitchFamily="18" charset="0"/>
              </a:rPr>
              <a:t>Розвивати </a:t>
            </a:r>
            <a:r>
              <a:rPr lang="uk-UA" sz="2000" b="1" dirty="0" smtClean="0">
                <a:solidFill>
                  <a:srgbClr val="7030A0"/>
                </a:solidFill>
                <a:latin typeface="Times New Roman" panose="02020603050405020304" pitchFamily="18" charset="0"/>
                <a:cs typeface="Times New Roman" panose="02020603050405020304" pitchFamily="18" charset="0"/>
              </a:rPr>
              <a:t>конструктивне мислення, почуття форми, творчу уяву, художній </a:t>
            </a:r>
            <a:r>
              <a:rPr lang="uk-UA" sz="2000" b="1" dirty="0" smtClean="0">
                <a:solidFill>
                  <a:srgbClr val="7030A0"/>
                </a:solidFill>
                <a:latin typeface="Times New Roman" panose="02020603050405020304" pitchFamily="18" charset="0"/>
                <a:cs typeface="Times New Roman" panose="02020603050405020304" pitchFamily="18" charset="0"/>
              </a:rPr>
              <a:t>смак</a:t>
            </a:r>
            <a:endParaRPr lang="uk-UA" sz="2000" b="1" dirty="0" smtClean="0">
              <a:solidFill>
                <a:srgbClr val="7030A0"/>
              </a:solidFill>
              <a:latin typeface="Times New Roman" panose="02020603050405020304" pitchFamily="18" charset="0"/>
              <a:cs typeface="Times New Roman" panose="02020603050405020304" pitchFamily="18" charset="0"/>
            </a:endParaRPr>
          </a:p>
          <a:p>
            <a:endParaRPr lang="ru-RU" dirty="0"/>
          </a:p>
        </p:txBody>
      </p:sp>
      <p:sp>
        <p:nvSpPr>
          <p:cNvPr id="9" name="TextBox 8"/>
          <p:cNvSpPr txBox="1"/>
          <p:nvPr/>
        </p:nvSpPr>
        <p:spPr>
          <a:xfrm>
            <a:off x="5364088" y="209078"/>
            <a:ext cx="3384376" cy="1938992"/>
          </a:xfrm>
          <a:prstGeom prst="rect">
            <a:avLst/>
          </a:prstGeom>
          <a:noFill/>
        </p:spPr>
        <p:txBody>
          <a:bodyPr wrap="square" rtlCol="0">
            <a:spAutoFit/>
          </a:bodyPr>
          <a:lstStyle/>
          <a:p>
            <a:pPr algn="ctr"/>
            <a:r>
              <a:rPr lang="uk-UA" sz="2000" b="1" dirty="0" smtClean="0">
                <a:solidFill>
                  <a:srgbClr val="7030A0"/>
                </a:solidFill>
                <a:latin typeface="Times New Roman" panose="02020603050405020304" pitchFamily="18" charset="0"/>
                <a:cs typeface="Times New Roman" panose="02020603050405020304" pitchFamily="18" charset="0"/>
              </a:rPr>
              <a:t>Сприяти </a:t>
            </a:r>
            <a:r>
              <a:rPr lang="uk-UA" sz="2000" b="1" dirty="0" smtClean="0">
                <a:solidFill>
                  <a:srgbClr val="7030A0"/>
                </a:solidFill>
                <a:latin typeface="Times New Roman" panose="02020603050405020304" pitchFamily="18" charset="0"/>
                <a:cs typeface="Times New Roman" panose="02020603050405020304" pitchFamily="18" charset="0"/>
              </a:rPr>
              <a:t>концентрації уваги, так як заставляє зосереджуватися на процесі виготовлення, щоб отримати бажаний </a:t>
            </a:r>
            <a:r>
              <a:rPr lang="uk-UA" sz="2000" b="1" dirty="0" smtClean="0">
                <a:solidFill>
                  <a:srgbClr val="7030A0"/>
                </a:solidFill>
                <a:latin typeface="Times New Roman" panose="02020603050405020304" pitchFamily="18" charset="0"/>
                <a:cs typeface="Times New Roman" panose="02020603050405020304" pitchFamily="18" charset="0"/>
              </a:rPr>
              <a:t>результат </a:t>
            </a:r>
            <a:endParaRPr lang="ru-RU" sz="2000" b="1" dirty="0">
              <a:solidFill>
                <a:srgbClr val="7030A0"/>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798268" y="2462765"/>
            <a:ext cx="2144782" cy="12804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849594" y="5069130"/>
            <a:ext cx="2178790" cy="11029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6490351" y="2949165"/>
            <a:ext cx="2027034" cy="91659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827584" y="4803878"/>
            <a:ext cx="3619725" cy="136815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798268" y="2462765"/>
            <a:ext cx="2144782" cy="1292662"/>
          </a:xfrm>
          <a:prstGeom prst="rect">
            <a:avLst/>
          </a:prstGeom>
          <a:noFill/>
        </p:spPr>
        <p:txBody>
          <a:bodyPr wrap="square" rtlCol="0">
            <a:spAutoFit/>
          </a:bodyPr>
          <a:lstStyle/>
          <a:p>
            <a:pPr algn="ctr"/>
            <a:r>
              <a:rPr lang="uk-UA" sz="2000" b="1" dirty="0" smtClean="0">
                <a:solidFill>
                  <a:srgbClr val="7030A0"/>
                </a:solidFill>
                <a:latin typeface="Times New Roman" panose="02020603050405020304" pitchFamily="18" charset="0"/>
                <a:cs typeface="Times New Roman" panose="02020603050405020304" pitchFamily="18" charset="0"/>
              </a:rPr>
              <a:t>Формувати терпіння</a:t>
            </a:r>
            <a:r>
              <a:rPr lang="uk-UA" sz="2000" b="1" dirty="0" smtClean="0">
                <a:solidFill>
                  <a:srgbClr val="7030A0"/>
                </a:solidFill>
                <a:latin typeface="Times New Roman" panose="02020603050405020304" pitchFamily="18" charset="0"/>
                <a:cs typeface="Times New Roman" panose="02020603050405020304" pitchFamily="18" charset="0"/>
              </a:rPr>
              <a:t>, </a:t>
            </a:r>
          </a:p>
          <a:p>
            <a:pPr algn="ctr"/>
            <a:r>
              <a:rPr lang="uk-UA" sz="2000" b="1" dirty="0" smtClean="0">
                <a:solidFill>
                  <a:srgbClr val="7030A0"/>
                </a:solidFill>
                <a:latin typeface="Times New Roman" panose="02020603050405020304" pitchFamily="18" charset="0"/>
                <a:cs typeface="Times New Roman" panose="02020603050405020304" pitchFamily="18" charset="0"/>
              </a:rPr>
              <a:t>кмітливість</a:t>
            </a:r>
            <a:endParaRPr lang="uk-UA" sz="2000" b="1" dirty="0" smtClean="0">
              <a:solidFill>
                <a:srgbClr val="7030A0"/>
              </a:solidFill>
              <a:latin typeface="Times New Roman" panose="02020603050405020304" pitchFamily="18" charset="0"/>
              <a:cs typeface="Times New Roman" panose="02020603050405020304" pitchFamily="18" charset="0"/>
            </a:endParaRPr>
          </a:p>
          <a:p>
            <a:endParaRPr lang="ru-RU" dirty="0"/>
          </a:p>
        </p:txBody>
      </p:sp>
      <p:sp>
        <p:nvSpPr>
          <p:cNvPr id="17" name="TextBox 16"/>
          <p:cNvSpPr txBox="1"/>
          <p:nvPr/>
        </p:nvSpPr>
        <p:spPr>
          <a:xfrm>
            <a:off x="798268" y="4803878"/>
            <a:ext cx="3512696" cy="1323439"/>
          </a:xfrm>
          <a:prstGeom prst="rect">
            <a:avLst/>
          </a:prstGeom>
          <a:noFill/>
        </p:spPr>
        <p:txBody>
          <a:bodyPr wrap="square" rtlCol="0">
            <a:spAutoFit/>
          </a:bodyPr>
          <a:lstStyle/>
          <a:p>
            <a:pPr algn="ctr"/>
            <a:r>
              <a:rPr lang="uk-UA" sz="2000" b="1" dirty="0" smtClean="0">
                <a:solidFill>
                  <a:srgbClr val="7030A0"/>
                </a:solidFill>
                <a:latin typeface="Times New Roman" panose="02020603050405020304" pitchFamily="18" charset="0"/>
                <a:cs typeface="Times New Roman" panose="02020603050405020304" pitchFamily="18" charset="0"/>
              </a:rPr>
              <a:t>Знайомити </a:t>
            </a:r>
            <a:r>
              <a:rPr lang="uk-UA" sz="2000" b="1" dirty="0" smtClean="0">
                <a:solidFill>
                  <a:srgbClr val="7030A0"/>
                </a:solidFill>
                <a:latin typeface="Times New Roman" panose="02020603050405020304" pitchFamily="18" charset="0"/>
                <a:cs typeface="Times New Roman" panose="02020603050405020304" pitchFamily="18" charset="0"/>
              </a:rPr>
              <a:t>з геометричними поняттями.</a:t>
            </a:r>
          </a:p>
          <a:p>
            <a:pPr algn="ctr"/>
            <a:r>
              <a:rPr lang="uk-UA" sz="2000" b="1" dirty="0" smtClean="0">
                <a:solidFill>
                  <a:srgbClr val="7030A0"/>
                </a:solidFill>
                <a:latin typeface="Times New Roman" panose="02020603050405020304" pitchFamily="18" charset="0"/>
                <a:cs typeface="Times New Roman" panose="02020603050405020304" pitchFamily="18" charset="0"/>
              </a:rPr>
              <a:t>Удосконалює трудові </a:t>
            </a:r>
            <a:r>
              <a:rPr lang="uk-UA" sz="2000" b="1" dirty="0" smtClean="0">
                <a:solidFill>
                  <a:srgbClr val="7030A0"/>
                </a:solidFill>
                <a:latin typeface="Times New Roman" panose="02020603050405020304" pitchFamily="18" charset="0"/>
                <a:cs typeface="Times New Roman" panose="02020603050405020304" pitchFamily="18" charset="0"/>
              </a:rPr>
              <a:t>навички</a:t>
            </a:r>
            <a:endParaRPr lang="ru-RU" dirty="0"/>
          </a:p>
        </p:txBody>
      </p:sp>
      <p:sp>
        <p:nvSpPr>
          <p:cNvPr id="18" name="TextBox 17"/>
          <p:cNvSpPr txBox="1"/>
          <p:nvPr/>
        </p:nvSpPr>
        <p:spPr>
          <a:xfrm>
            <a:off x="5910304" y="5069130"/>
            <a:ext cx="2057369" cy="1292662"/>
          </a:xfrm>
          <a:prstGeom prst="rect">
            <a:avLst/>
          </a:prstGeom>
          <a:noFill/>
        </p:spPr>
        <p:txBody>
          <a:bodyPr wrap="square" rtlCol="0">
            <a:spAutoFit/>
          </a:bodyPr>
          <a:lstStyle/>
          <a:p>
            <a:pPr algn="ctr"/>
            <a:r>
              <a:rPr lang="uk-UA" sz="2000" b="1" dirty="0" smtClean="0">
                <a:solidFill>
                  <a:srgbClr val="7030A0"/>
                </a:solidFill>
                <a:latin typeface="Times New Roman" panose="02020603050405020304" pitchFamily="18" charset="0"/>
                <a:cs typeface="Times New Roman" panose="02020603050405020304" pitchFamily="18" charset="0"/>
              </a:rPr>
              <a:t>Вчити акуратності </a:t>
            </a:r>
            <a:r>
              <a:rPr lang="uk-UA" sz="2000" b="1" dirty="0" smtClean="0">
                <a:solidFill>
                  <a:srgbClr val="7030A0"/>
                </a:solidFill>
                <a:latin typeface="Times New Roman" panose="02020603050405020304" pitchFamily="18" charset="0"/>
                <a:cs typeface="Times New Roman" panose="02020603050405020304" pitchFamily="18" charset="0"/>
              </a:rPr>
              <a:t>та </a:t>
            </a:r>
            <a:r>
              <a:rPr lang="uk-UA" sz="2000" b="1" dirty="0" smtClean="0">
                <a:solidFill>
                  <a:srgbClr val="7030A0"/>
                </a:solidFill>
                <a:latin typeface="Times New Roman" panose="02020603050405020304" pitchFamily="18" charset="0"/>
                <a:cs typeface="Times New Roman" panose="02020603050405020304" pitchFamily="18" charset="0"/>
              </a:rPr>
              <a:t>послідовності </a:t>
            </a:r>
            <a:endParaRPr lang="uk-UA" sz="2000" b="1" dirty="0" smtClean="0">
              <a:solidFill>
                <a:srgbClr val="7030A0"/>
              </a:solidFill>
              <a:latin typeface="Times New Roman" panose="02020603050405020304" pitchFamily="18" charset="0"/>
              <a:cs typeface="Times New Roman" panose="02020603050405020304" pitchFamily="18" charset="0"/>
            </a:endParaRPr>
          </a:p>
          <a:p>
            <a:endParaRPr lang="ru-RU" dirty="0"/>
          </a:p>
        </p:txBody>
      </p:sp>
      <p:sp>
        <p:nvSpPr>
          <p:cNvPr id="19" name="TextBox 18"/>
          <p:cNvSpPr txBox="1"/>
          <p:nvPr/>
        </p:nvSpPr>
        <p:spPr>
          <a:xfrm>
            <a:off x="6490351" y="2846394"/>
            <a:ext cx="2027034" cy="1292662"/>
          </a:xfrm>
          <a:prstGeom prst="rect">
            <a:avLst/>
          </a:prstGeom>
          <a:noFill/>
        </p:spPr>
        <p:txBody>
          <a:bodyPr wrap="square" rtlCol="0">
            <a:spAutoFit/>
          </a:bodyPr>
          <a:lstStyle/>
          <a:p>
            <a:pPr algn="ctr"/>
            <a:r>
              <a:rPr lang="uk-UA" sz="2000" b="1" dirty="0" smtClean="0">
                <a:solidFill>
                  <a:srgbClr val="7030A0"/>
                </a:solidFill>
                <a:latin typeface="Times New Roman" panose="02020603050405020304" pitchFamily="18" charset="0"/>
                <a:cs typeface="Times New Roman" panose="02020603050405020304" pitchFamily="18" charset="0"/>
              </a:rPr>
              <a:t>Стимулювати </a:t>
            </a:r>
            <a:r>
              <a:rPr lang="uk-UA" sz="2000" b="1" dirty="0" smtClean="0">
                <a:solidFill>
                  <a:srgbClr val="7030A0"/>
                </a:solidFill>
                <a:latin typeface="Times New Roman" panose="02020603050405020304" pitchFamily="18" charset="0"/>
                <a:cs typeface="Times New Roman" panose="02020603050405020304" pitchFamily="18" charset="0"/>
              </a:rPr>
              <a:t>розвитку </a:t>
            </a:r>
            <a:r>
              <a:rPr lang="uk-UA" sz="2000" b="1" dirty="0" smtClean="0">
                <a:solidFill>
                  <a:srgbClr val="7030A0"/>
                </a:solidFill>
                <a:latin typeface="Times New Roman" panose="02020603050405020304" pitchFamily="18" charset="0"/>
                <a:cs typeface="Times New Roman" panose="02020603050405020304" pitchFamily="18" charset="0"/>
              </a:rPr>
              <a:t>пам'яті</a:t>
            </a:r>
            <a:r>
              <a:rPr lang="uk-UA" sz="2000" dirty="0" smtClean="0">
                <a:solidFill>
                  <a:srgbClr val="7030A0"/>
                </a:solidFill>
                <a:latin typeface="Times New Roman" panose="02020603050405020304" pitchFamily="18" charset="0"/>
                <a:cs typeface="Times New Roman" panose="02020603050405020304" pitchFamily="18" charset="0"/>
              </a:rPr>
              <a:t>  </a:t>
            </a:r>
            <a:endParaRPr lang="uk-UA" sz="2000" dirty="0" smtClean="0">
              <a:solidFill>
                <a:srgbClr val="7030A0"/>
              </a:solidFill>
              <a:latin typeface="Times New Roman" panose="02020603050405020304" pitchFamily="18" charset="0"/>
              <a:cs typeface="Times New Roman" panose="02020603050405020304" pitchFamily="18" charset="0"/>
            </a:endParaRPr>
          </a:p>
          <a:p>
            <a:endParaRPr lang="ru-RU" dirty="0"/>
          </a:p>
        </p:txBody>
      </p:sp>
      <p:cxnSp>
        <p:nvCxnSpPr>
          <p:cNvPr id="21" name="Прямая со стрелкой 20"/>
          <p:cNvCxnSpPr>
            <a:stCxn id="6" idx="1"/>
          </p:cNvCxnSpPr>
          <p:nvPr/>
        </p:nvCxnSpPr>
        <p:spPr>
          <a:xfrm flipH="1" flipV="1">
            <a:off x="3203851" y="1734136"/>
            <a:ext cx="737390" cy="641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endCxn id="12" idx="3"/>
          </p:cNvCxnSpPr>
          <p:nvPr/>
        </p:nvCxnSpPr>
        <p:spPr>
          <a:xfrm flipH="1" flipV="1">
            <a:off x="2943050" y="3102967"/>
            <a:ext cx="713188" cy="189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H="1">
            <a:off x="3711522" y="4077072"/>
            <a:ext cx="599442" cy="691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stCxn id="6" idx="5"/>
          </p:cNvCxnSpPr>
          <p:nvPr/>
        </p:nvCxnSpPr>
        <p:spPr>
          <a:xfrm>
            <a:off x="5763266" y="3897530"/>
            <a:ext cx="968974" cy="11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a:off x="6048164" y="3412435"/>
            <a:ext cx="442187" cy="1605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endCxn id="10" idx="2"/>
          </p:cNvCxnSpPr>
          <p:nvPr/>
        </p:nvCxnSpPr>
        <p:spPr>
          <a:xfrm flipV="1">
            <a:off x="5790892" y="2176901"/>
            <a:ext cx="1148244" cy="2858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48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33911">
            <a:off x="519978" y="209616"/>
            <a:ext cx="2726172" cy="4853186"/>
          </a:xfrm>
          <a:prstGeom prst="rect">
            <a:avLst/>
          </a:prstGeom>
          <a:ln>
            <a:noFill/>
          </a:ln>
          <a:effectLst>
            <a:softEdge rad="112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5713">
            <a:off x="6492082" y="83369"/>
            <a:ext cx="2311296" cy="4114616"/>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5" y="0"/>
            <a:ext cx="2560765" cy="4558725"/>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50950" y="3314602"/>
            <a:ext cx="2506698" cy="4462475"/>
          </a:xfrm>
          <a:prstGeom prst="rect">
            <a:avLst/>
          </a:prstGeom>
          <a:ln>
            <a:noFill/>
          </a:ln>
          <a:effectLst>
            <a:softEdge rad="112500"/>
          </a:effectLst>
        </p:spPr>
      </p:pic>
    </p:spTree>
    <p:extLst>
      <p:ext uri="{BB962C8B-B14F-4D97-AF65-F5344CB8AC3E}">
        <p14:creationId xmlns:p14="http://schemas.microsoft.com/office/powerpoint/2010/main" val="677846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18405">
            <a:off x="7193642" y="4163730"/>
            <a:ext cx="1570871" cy="2387724"/>
          </a:xfrm>
          <a:prstGeom prst="rect">
            <a:avLst/>
          </a:prstGeom>
          <a:ln>
            <a:noFill/>
          </a:ln>
          <a:effectLst>
            <a:softEdge rad="112500"/>
          </a:effec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961" y="4547403"/>
            <a:ext cx="1653549" cy="2207573"/>
          </a:xfrm>
          <a:prstGeom prst="rect">
            <a:avLst/>
          </a:prstGeom>
          <a:ln>
            <a:noFill/>
          </a:ln>
          <a:effectLst>
            <a:softEdge rad="112500"/>
          </a:effec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62255">
            <a:off x="314633" y="4338441"/>
            <a:ext cx="1872208" cy="2251389"/>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34355">
            <a:off x="5471582" y="4797241"/>
            <a:ext cx="1707895" cy="1707895"/>
          </a:xfrm>
          <a:prstGeom prst="rect">
            <a:avLst/>
          </a:prstGeom>
          <a:ln>
            <a:noFill/>
          </a:ln>
          <a:effectLst>
            <a:softEdge rad="112500"/>
          </a:effectLst>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8157">
            <a:off x="1896217" y="5101833"/>
            <a:ext cx="1920240" cy="1577340"/>
          </a:xfrm>
          <a:prstGeom prst="rect">
            <a:avLst/>
          </a:prstGeom>
          <a:ln>
            <a:noFill/>
          </a:ln>
          <a:effectLst>
            <a:softEdge rad="112500"/>
          </a:effectLst>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08" y="213494"/>
            <a:ext cx="6884679" cy="4079602"/>
          </a:xfrm>
          <a:prstGeom prst="rect">
            <a:avLst/>
          </a:prstGeom>
          <a:ln>
            <a:noFill/>
          </a:ln>
          <a:effectLst>
            <a:softEdge rad="112500"/>
          </a:effectLst>
        </p:spPr>
      </p:pic>
    </p:spTree>
    <p:extLst>
      <p:ext uri="{BB962C8B-B14F-4D97-AF65-F5344CB8AC3E}">
        <p14:creationId xmlns:p14="http://schemas.microsoft.com/office/powerpoint/2010/main" val="1031963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03387">
            <a:off x="6463939" y="198420"/>
            <a:ext cx="2398722" cy="3198296"/>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09341">
            <a:off x="21828" y="343498"/>
            <a:ext cx="4193278" cy="3144958"/>
          </a:xfrm>
          <a:prstGeom prst="rect">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58844">
            <a:off x="271919" y="2994116"/>
            <a:ext cx="1999952" cy="3560354"/>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9711" y="2767243"/>
            <a:ext cx="2254834" cy="4014101"/>
          </a:xfrm>
          <a:prstGeom prst="rect">
            <a:avLst/>
          </a:prstGeom>
          <a:ln>
            <a:noFill/>
          </a:ln>
          <a:effectLst>
            <a:softEdge rad="112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5781">
            <a:off x="6406405" y="3103765"/>
            <a:ext cx="2074363" cy="3692824"/>
          </a:xfrm>
          <a:prstGeom prst="rect">
            <a:avLst/>
          </a:prstGeom>
          <a:ln>
            <a:noFill/>
          </a:ln>
          <a:effectLst>
            <a:softEdge rad="112500"/>
          </a:effectLst>
        </p:spPr>
      </p:pic>
      <p:sp>
        <p:nvSpPr>
          <p:cNvPr id="2" name="Заголовок 1"/>
          <p:cNvSpPr>
            <a:spLocks noGrp="1"/>
          </p:cNvSpPr>
          <p:nvPr>
            <p:ph type="title"/>
          </p:nvPr>
        </p:nvSpPr>
        <p:spPr>
          <a:xfrm>
            <a:off x="1320920" y="404664"/>
            <a:ext cx="7416824" cy="864096"/>
          </a:xfrm>
        </p:spPr>
        <p:txBody>
          <a:bodyPr>
            <a:noAutofit/>
          </a:bodyPr>
          <a:lstStyle/>
          <a:p>
            <a:pPr algn="ctr"/>
            <a:r>
              <a:rPr lang="uk-UA" sz="3600" b="1" dirty="0" smtClean="0">
                <a:solidFill>
                  <a:srgbClr val="FF0000"/>
                </a:solidFill>
                <a:latin typeface="Bookman Old Style" pitchFamily="18" charset="0"/>
              </a:rPr>
              <a:t>Робота з</a:t>
            </a:r>
            <a:br>
              <a:rPr lang="uk-UA" sz="3600" b="1" dirty="0" smtClean="0">
                <a:solidFill>
                  <a:srgbClr val="FF0000"/>
                </a:solidFill>
                <a:latin typeface="Bookman Old Style" pitchFamily="18" charset="0"/>
              </a:rPr>
            </a:br>
            <a:r>
              <a:rPr lang="uk-UA" sz="3600" b="1" dirty="0" smtClean="0">
                <a:solidFill>
                  <a:srgbClr val="FF0000"/>
                </a:solidFill>
                <a:latin typeface="Bookman Old Style" pitchFamily="18" charset="0"/>
              </a:rPr>
              <a:t> батьками</a:t>
            </a:r>
            <a:endParaRPr lang="ru-RU" sz="3600" b="1" dirty="0">
              <a:solidFill>
                <a:srgbClr val="FF0000"/>
              </a:solidFill>
              <a:latin typeface="Bookman Old Style" pitchFamily="18" charset="0"/>
            </a:endParaRPr>
          </a:p>
        </p:txBody>
      </p:sp>
    </p:spTree>
    <p:extLst>
      <p:ext uri="{BB962C8B-B14F-4D97-AF65-F5344CB8AC3E}">
        <p14:creationId xmlns:p14="http://schemas.microsoft.com/office/powerpoint/2010/main" val="1267289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764704"/>
            <a:ext cx="6768752" cy="1200329"/>
          </a:xfrm>
          <a:prstGeom prst="rect">
            <a:avLst/>
          </a:prstGeom>
          <a:noFill/>
        </p:spPr>
        <p:txBody>
          <a:bodyPr wrap="square" rtlCol="0">
            <a:spAutoFit/>
          </a:bodyPr>
          <a:lstStyle/>
          <a:p>
            <a:pPr algn="ctr"/>
            <a:r>
              <a:rPr lang="uk-UA" sz="3600" b="1" dirty="0" smtClean="0">
                <a:solidFill>
                  <a:srgbClr val="002060"/>
                </a:solidFill>
                <a:latin typeface="Bookman Old Style" pitchFamily="18" charset="0"/>
              </a:rPr>
              <a:t>Результати впровадження технології</a:t>
            </a:r>
            <a:endParaRPr lang="ru-RU" sz="3600" b="1" dirty="0">
              <a:solidFill>
                <a:srgbClr val="002060"/>
              </a:solidFill>
              <a:latin typeface="Bookman Old Style" pitchFamily="18" charset="0"/>
            </a:endParaRPr>
          </a:p>
        </p:txBody>
      </p:sp>
      <p:graphicFrame>
        <p:nvGraphicFramePr>
          <p:cNvPr id="6" name="Схема 5"/>
          <p:cNvGraphicFramePr/>
          <p:nvPr>
            <p:extLst>
              <p:ext uri="{D42A27DB-BD31-4B8C-83A1-F6EECF244321}">
                <p14:modId xmlns:p14="http://schemas.microsoft.com/office/powerpoint/2010/main" val="4026323436"/>
              </p:ext>
            </p:extLst>
          </p:nvPr>
        </p:nvGraphicFramePr>
        <p:xfrm>
          <a:off x="1262755" y="196503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7304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136904" cy="504056"/>
          </a:xfrm>
        </p:spPr>
        <p:txBody>
          <a:bodyPr>
            <a:normAutofit fontScale="90000"/>
          </a:bodyPr>
          <a:lstStyle/>
          <a:p>
            <a:pPr marL="0" indent="0" algn="ctr" fontAlgn="auto">
              <a:spcAft>
                <a:spcPts val="0"/>
              </a:spcAft>
              <a:buClr>
                <a:schemeClr val="accent6">
                  <a:lumMod val="75000"/>
                </a:schemeClr>
              </a:buClr>
              <a:buFont typeface="Georgia" pitchFamily="18" charset="0"/>
              <a:buNone/>
              <a:defRPr/>
            </a:pPr>
            <a:r>
              <a:rPr lang="ru-RU" sz="3200" b="1" dirty="0" err="1" smtClean="0">
                <a:ln w="10541" cmpd="sng">
                  <a:solidFill>
                    <a:schemeClr val="accent1">
                      <a:shade val="88000"/>
                      <a:satMod val="110000"/>
                    </a:schemeClr>
                  </a:solidFill>
                  <a:prstDash val="solid"/>
                </a:ln>
                <a:solidFill>
                  <a:schemeClr val="tx1">
                    <a:lumMod val="95000"/>
                    <a:lumOff val="5000"/>
                  </a:schemeClr>
                </a:solidFill>
                <a:effectLst/>
                <a:latin typeface="Bookman Old Style" pitchFamily="18" charset="0"/>
              </a:rPr>
              <a:t>Порівняльна</a:t>
            </a:r>
            <a:r>
              <a:rPr lang="ru-RU" sz="3200" b="1" dirty="0" smtClean="0">
                <a:ln w="10541" cmpd="sng">
                  <a:solidFill>
                    <a:schemeClr val="accent1">
                      <a:shade val="88000"/>
                      <a:satMod val="110000"/>
                    </a:schemeClr>
                  </a:solidFill>
                  <a:prstDash val="solid"/>
                </a:ln>
                <a:solidFill>
                  <a:schemeClr val="tx1">
                    <a:lumMod val="95000"/>
                    <a:lumOff val="5000"/>
                  </a:schemeClr>
                </a:solidFill>
                <a:effectLst/>
                <a:latin typeface="Bookman Old Style" pitchFamily="18" charset="0"/>
              </a:rPr>
              <a:t> д</a:t>
            </a:r>
            <a:r>
              <a:rPr lang="uk-UA" sz="3200" b="1" dirty="0" err="1" smtClean="0">
                <a:ln w="10541" cmpd="sng">
                  <a:solidFill>
                    <a:schemeClr val="accent1">
                      <a:shade val="88000"/>
                      <a:satMod val="110000"/>
                    </a:schemeClr>
                  </a:solidFill>
                  <a:prstDash val="solid"/>
                </a:ln>
                <a:solidFill>
                  <a:schemeClr val="tx1">
                    <a:lumMod val="95000"/>
                    <a:lumOff val="5000"/>
                  </a:schemeClr>
                </a:solidFill>
                <a:effectLst/>
                <a:latin typeface="Bookman Old Style" pitchFamily="18" charset="0"/>
              </a:rPr>
              <a:t>іагностика</a:t>
            </a:r>
            <a:endParaRPr lang="ru-RU" sz="3200" b="1" dirty="0">
              <a:ln w="10541" cmpd="sng">
                <a:solidFill>
                  <a:schemeClr val="accent1">
                    <a:shade val="88000"/>
                    <a:satMod val="110000"/>
                  </a:schemeClr>
                </a:solidFill>
                <a:prstDash val="solid"/>
              </a:ln>
              <a:solidFill>
                <a:schemeClr val="tx1">
                  <a:lumMod val="95000"/>
                  <a:lumOff val="5000"/>
                </a:schemeClr>
              </a:solidFill>
              <a:effectLst/>
              <a:latin typeface="Bookman Old Style" pitchFamily="18" charset="0"/>
            </a:endParaRPr>
          </a:p>
        </p:txBody>
      </p:sp>
      <p:sp>
        <p:nvSpPr>
          <p:cNvPr id="3" name="TextBox 2"/>
          <p:cNvSpPr txBox="1">
            <a:spLocks noChangeArrowheads="1"/>
          </p:cNvSpPr>
          <p:nvPr/>
        </p:nvSpPr>
        <p:spPr bwMode="auto">
          <a:xfrm>
            <a:off x="2315491" y="732703"/>
            <a:ext cx="4608513" cy="523875"/>
          </a:xfrm>
          <a:prstGeom prst="rect">
            <a:avLst/>
          </a:prstGeom>
          <a:noFill/>
          <a:ln w="9525">
            <a:noFill/>
            <a:miter lim="800000"/>
            <a:headEnd/>
            <a:tailEnd/>
          </a:ln>
        </p:spPr>
        <p:txBody>
          <a:bodyPr>
            <a:spAutoFit/>
          </a:bodyPr>
          <a:lstStyle/>
          <a:p>
            <a:pPr eaLnBrk="0" hangingPunct="0"/>
            <a:r>
              <a:rPr lang="uk-UA" altLang="ru-RU" sz="2800" b="1" i="1" dirty="0" smtClean="0">
                <a:solidFill>
                  <a:srgbClr val="0000FF"/>
                </a:solidFill>
                <a:latin typeface="Times New Roman" pitchFamily="18" charset="0"/>
                <a:cs typeface="Times New Roman" pitchFamily="18" charset="0"/>
              </a:rPr>
              <a:t>Художня література</a:t>
            </a:r>
            <a:endParaRPr lang="uk-UA" altLang="ru-RU" sz="2800" b="1" i="1" dirty="0">
              <a:solidFill>
                <a:srgbClr val="0000FF"/>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643321925"/>
              </p:ext>
            </p:extLst>
          </p:nvPr>
        </p:nvGraphicFramePr>
        <p:xfrm>
          <a:off x="623302" y="1256578"/>
          <a:ext cx="7992890" cy="2021840"/>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370840">
                <a:tc>
                  <a:txBody>
                    <a:bodyPr/>
                    <a:lstStyle/>
                    <a:p>
                      <a:r>
                        <a:rPr lang="uk-UA" dirty="0" smtClean="0"/>
                        <a:t>Показники</a:t>
                      </a:r>
                      <a:endParaRPr lang="ru-RU" dirty="0"/>
                    </a:p>
                  </a:txBody>
                  <a:tcPr/>
                </a:tc>
                <a:tc>
                  <a:txBody>
                    <a:bodyPr/>
                    <a:lstStyle/>
                    <a:p>
                      <a:r>
                        <a:rPr lang="uk-UA" dirty="0" smtClean="0"/>
                        <a:t>Низький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Середній</a:t>
                      </a:r>
                      <a:endParaRPr lang="ru-RU" dirty="0" smtClean="0"/>
                    </a:p>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Достатній</a:t>
                      </a:r>
                      <a:endParaRPr lang="ru-RU" dirty="0" smtClean="0"/>
                    </a:p>
                  </a:txBody>
                  <a:tcPr/>
                </a:tc>
                <a:tc>
                  <a:txBody>
                    <a:bodyPr/>
                    <a:lstStyle/>
                    <a:p>
                      <a:r>
                        <a:rPr lang="uk-UA" dirty="0" smtClean="0"/>
                        <a:t>Високий</a:t>
                      </a:r>
                      <a:endParaRPr lang="ru-RU" dirty="0"/>
                    </a:p>
                  </a:txBody>
                  <a:tcPr/>
                </a:tc>
              </a:tr>
              <a:tr h="370840">
                <a:tc>
                  <a:txBody>
                    <a:bodyPr/>
                    <a:lstStyle/>
                    <a:p>
                      <a:r>
                        <a:rPr lang="uk-UA" b="0" dirty="0" smtClean="0"/>
                        <a:t>2015 рік</a:t>
                      </a:r>
                      <a:endParaRPr lang="ru-RU" b="0" dirty="0"/>
                    </a:p>
                  </a:txBody>
                  <a:tcPr/>
                </a:tc>
                <a:tc>
                  <a:txBody>
                    <a:bodyPr/>
                    <a:lstStyle/>
                    <a:p>
                      <a:pPr algn="ctr"/>
                      <a:r>
                        <a:rPr lang="uk-UA" b="0" dirty="0" smtClean="0"/>
                        <a:t>4 (20%)</a:t>
                      </a:r>
                      <a:endParaRPr lang="ru-RU" b="0" dirty="0"/>
                    </a:p>
                  </a:txBody>
                  <a:tcPr/>
                </a:tc>
                <a:tc>
                  <a:txBody>
                    <a:bodyPr/>
                    <a:lstStyle/>
                    <a:p>
                      <a:pPr algn="ctr"/>
                      <a:r>
                        <a:rPr lang="uk-UA" b="0" dirty="0" smtClean="0"/>
                        <a:t>12 (60%)</a:t>
                      </a:r>
                      <a:endParaRPr lang="ru-RU" b="0" dirty="0"/>
                    </a:p>
                  </a:txBody>
                  <a:tcPr/>
                </a:tc>
                <a:tc>
                  <a:txBody>
                    <a:bodyPr/>
                    <a:lstStyle/>
                    <a:p>
                      <a:pPr algn="ctr"/>
                      <a:r>
                        <a:rPr lang="uk-UA" b="0" dirty="0" smtClean="0"/>
                        <a:t>4 (20%)</a:t>
                      </a:r>
                      <a:endParaRPr lang="ru-RU" b="0" dirty="0"/>
                    </a:p>
                  </a:txBody>
                  <a:tcPr/>
                </a:tc>
                <a:tc>
                  <a:txBody>
                    <a:bodyPr/>
                    <a:lstStyle/>
                    <a:p>
                      <a:pPr algn="ctr"/>
                      <a:r>
                        <a:rPr lang="uk-UA" b="0" dirty="0" smtClean="0"/>
                        <a:t>0</a:t>
                      </a:r>
                      <a:endParaRPr lang="ru-RU" b="0" dirty="0"/>
                    </a:p>
                  </a:txBody>
                  <a:tcPr/>
                </a:tc>
              </a:tr>
              <a:tr h="370840">
                <a:tc>
                  <a:txBody>
                    <a:bodyPr/>
                    <a:lstStyle/>
                    <a:p>
                      <a:r>
                        <a:rPr lang="uk-UA" b="0" dirty="0" smtClean="0"/>
                        <a:t>2016 рік</a:t>
                      </a:r>
                      <a:endParaRPr lang="ru-RU" b="0" dirty="0"/>
                    </a:p>
                  </a:txBody>
                  <a:tcPr/>
                </a:tc>
                <a:tc>
                  <a:txBody>
                    <a:bodyPr/>
                    <a:lstStyle/>
                    <a:p>
                      <a:pPr algn="ctr"/>
                      <a:r>
                        <a:rPr lang="uk-UA" b="0" dirty="0" smtClean="0"/>
                        <a:t>0</a:t>
                      </a:r>
                      <a:endParaRPr lang="ru-RU" b="0" dirty="0"/>
                    </a:p>
                  </a:txBody>
                  <a:tcPr/>
                </a:tc>
                <a:tc>
                  <a:txBody>
                    <a:bodyPr/>
                    <a:lstStyle/>
                    <a:p>
                      <a:pPr algn="ctr"/>
                      <a:r>
                        <a:rPr lang="uk-UA" b="0" dirty="0" smtClean="0"/>
                        <a:t>4 (20%)</a:t>
                      </a:r>
                      <a:endParaRPr lang="ru-RU" b="0" dirty="0"/>
                    </a:p>
                  </a:txBody>
                  <a:tcPr/>
                </a:tc>
                <a:tc>
                  <a:txBody>
                    <a:bodyPr/>
                    <a:lstStyle/>
                    <a:p>
                      <a:pPr algn="ctr"/>
                      <a:r>
                        <a:rPr lang="uk-UA" b="0" dirty="0" smtClean="0"/>
                        <a:t>9 (45%)</a:t>
                      </a:r>
                      <a:endParaRPr lang="ru-RU" b="0" dirty="0"/>
                    </a:p>
                  </a:txBody>
                  <a:tcPr/>
                </a:tc>
                <a:tc>
                  <a:txBody>
                    <a:bodyPr/>
                    <a:lstStyle/>
                    <a:p>
                      <a:pPr algn="ctr"/>
                      <a:r>
                        <a:rPr lang="uk-UA" b="0" dirty="0" smtClean="0"/>
                        <a:t>7 (35%)</a:t>
                      </a:r>
                      <a:endParaRPr lang="ru-RU" b="0" dirty="0"/>
                    </a:p>
                  </a:txBody>
                  <a:tcPr/>
                </a:tc>
              </a:tr>
              <a:tr h="370840">
                <a:tc>
                  <a:txBody>
                    <a:bodyPr/>
                    <a:lstStyle/>
                    <a:p>
                      <a:r>
                        <a:rPr lang="uk-UA" b="0" dirty="0" smtClean="0"/>
                        <a:t>Висновок</a:t>
                      </a:r>
                      <a:endParaRPr lang="ru-RU" b="0" dirty="0"/>
                    </a:p>
                  </a:txBody>
                  <a:tcPr/>
                </a:tc>
                <a:tc>
                  <a:txBody>
                    <a:bodyPr/>
                    <a:lstStyle/>
                    <a:p>
                      <a:pPr algn="ctr"/>
                      <a:r>
                        <a:rPr lang="uk-UA" b="0" dirty="0" smtClean="0">
                          <a:solidFill>
                            <a:srgbClr val="FF0000"/>
                          </a:solidFill>
                        </a:rPr>
                        <a:t>Зменшення </a:t>
                      </a:r>
                      <a:r>
                        <a:rPr lang="uk-UA" b="0" dirty="0" smtClean="0"/>
                        <a:t>на 20 %</a:t>
                      </a:r>
                      <a:endParaRPr lang="ru-RU" b="0" dirty="0"/>
                    </a:p>
                  </a:txBody>
                  <a:tcPr/>
                </a:tc>
                <a:tc>
                  <a:txBody>
                    <a:bodyPr/>
                    <a:lstStyle/>
                    <a:p>
                      <a:pPr algn="ctr"/>
                      <a:r>
                        <a:rPr lang="uk-UA" b="0" dirty="0" smtClean="0">
                          <a:solidFill>
                            <a:srgbClr val="FF0000"/>
                          </a:solidFill>
                        </a:rPr>
                        <a:t>Зменшення </a:t>
                      </a:r>
                      <a:r>
                        <a:rPr lang="uk-UA" b="0" dirty="0" smtClean="0"/>
                        <a:t>на 40%</a:t>
                      </a:r>
                      <a:endParaRPr lang="ru-RU" b="0" dirty="0"/>
                    </a:p>
                  </a:txBody>
                  <a:tcPr/>
                </a:tc>
                <a:tc>
                  <a:txBody>
                    <a:bodyPr/>
                    <a:lstStyle/>
                    <a:p>
                      <a:pPr algn="ctr"/>
                      <a:r>
                        <a:rPr lang="uk-UA" b="0" dirty="0" smtClean="0">
                          <a:solidFill>
                            <a:srgbClr val="009900"/>
                          </a:solidFill>
                        </a:rPr>
                        <a:t>Збільшення</a:t>
                      </a:r>
                      <a:r>
                        <a:rPr lang="uk-UA" b="0" dirty="0" smtClean="0"/>
                        <a:t> на 25%</a:t>
                      </a:r>
                      <a:endParaRPr lang="ru-RU" b="0" dirty="0"/>
                    </a:p>
                  </a:txBody>
                  <a:tcPr/>
                </a:tc>
                <a:tc>
                  <a:txBody>
                    <a:bodyPr/>
                    <a:lstStyle/>
                    <a:p>
                      <a:pPr algn="ctr"/>
                      <a:r>
                        <a:rPr lang="uk-UA" b="0" dirty="0" smtClean="0">
                          <a:solidFill>
                            <a:srgbClr val="009900"/>
                          </a:solidFill>
                        </a:rPr>
                        <a:t>Збільшення</a:t>
                      </a:r>
                      <a:r>
                        <a:rPr lang="uk-UA" b="0" dirty="0" smtClean="0"/>
                        <a:t> на 35%</a:t>
                      </a:r>
                      <a:endParaRPr lang="ru-RU" b="0" dirty="0"/>
                    </a:p>
                  </a:txBody>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330291616"/>
              </p:ext>
            </p:extLst>
          </p:nvPr>
        </p:nvGraphicFramePr>
        <p:xfrm>
          <a:off x="467544" y="3869905"/>
          <a:ext cx="7992890" cy="2021840"/>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132226">
                <a:tc>
                  <a:txBody>
                    <a:bodyPr/>
                    <a:lstStyle/>
                    <a:p>
                      <a:r>
                        <a:rPr lang="uk-UA" dirty="0" smtClean="0"/>
                        <a:t>Показники</a:t>
                      </a:r>
                      <a:endParaRPr lang="ru-RU" dirty="0"/>
                    </a:p>
                  </a:txBody>
                  <a:tcPr/>
                </a:tc>
                <a:tc>
                  <a:txBody>
                    <a:bodyPr/>
                    <a:lstStyle/>
                    <a:p>
                      <a:r>
                        <a:rPr lang="uk-UA" dirty="0" smtClean="0"/>
                        <a:t>Низький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Середній</a:t>
                      </a:r>
                      <a:endParaRPr lang="ru-RU" dirty="0" smtClean="0"/>
                    </a:p>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Достатній</a:t>
                      </a:r>
                      <a:endParaRPr lang="ru-RU" dirty="0" smtClean="0"/>
                    </a:p>
                  </a:txBody>
                  <a:tcPr/>
                </a:tc>
                <a:tc>
                  <a:txBody>
                    <a:bodyPr/>
                    <a:lstStyle/>
                    <a:p>
                      <a:r>
                        <a:rPr lang="uk-UA" dirty="0" smtClean="0"/>
                        <a:t>Високий</a:t>
                      </a:r>
                      <a:endParaRPr lang="ru-RU" dirty="0"/>
                    </a:p>
                  </a:txBody>
                  <a:tcPr/>
                </a:tc>
              </a:tr>
              <a:tr h="370840">
                <a:tc>
                  <a:txBody>
                    <a:bodyPr/>
                    <a:lstStyle/>
                    <a:p>
                      <a:r>
                        <a:rPr lang="en-US" dirty="0" smtClean="0"/>
                        <a:t>2015 </a:t>
                      </a:r>
                      <a:r>
                        <a:rPr lang="uk-UA" dirty="0" smtClean="0"/>
                        <a:t>рік</a:t>
                      </a:r>
                      <a:endParaRPr lang="ru-RU" dirty="0"/>
                    </a:p>
                  </a:txBody>
                  <a:tcPr/>
                </a:tc>
                <a:tc>
                  <a:txBody>
                    <a:bodyPr/>
                    <a:lstStyle/>
                    <a:p>
                      <a:pPr algn="ctr"/>
                      <a:r>
                        <a:rPr lang="uk-UA" dirty="0" smtClean="0"/>
                        <a:t>3 (15%)</a:t>
                      </a:r>
                      <a:endParaRPr lang="ru-RU" dirty="0"/>
                    </a:p>
                  </a:txBody>
                  <a:tcPr/>
                </a:tc>
                <a:tc>
                  <a:txBody>
                    <a:bodyPr/>
                    <a:lstStyle/>
                    <a:p>
                      <a:pPr algn="ctr"/>
                      <a:r>
                        <a:rPr lang="uk-UA" dirty="0" smtClean="0"/>
                        <a:t>14 (70%)</a:t>
                      </a:r>
                      <a:endParaRPr lang="ru-RU" dirty="0"/>
                    </a:p>
                  </a:txBody>
                  <a:tcPr/>
                </a:tc>
                <a:tc>
                  <a:txBody>
                    <a:bodyPr/>
                    <a:lstStyle/>
                    <a:p>
                      <a:pPr algn="ctr"/>
                      <a:r>
                        <a:rPr lang="uk-UA" dirty="0" smtClean="0"/>
                        <a:t>3 (15%)</a:t>
                      </a:r>
                      <a:endParaRPr lang="ru-RU" dirty="0"/>
                    </a:p>
                  </a:txBody>
                  <a:tcPr/>
                </a:tc>
                <a:tc>
                  <a:txBody>
                    <a:bodyPr/>
                    <a:lstStyle/>
                    <a:p>
                      <a:pPr algn="ctr"/>
                      <a:r>
                        <a:rPr lang="uk-UA" dirty="0" smtClean="0"/>
                        <a:t>0</a:t>
                      </a:r>
                      <a:endParaRPr lang="ru-RU" dirty="0"/>
                    </a:p>
                  </a:txBody>
                  <a:tcPr/>
                </a:tc>
              </a:tr>
              <a:tr h="370840">
                <a:tc>
                  <a:txBody>
                    <a:bodyPr/>
                    <a:lstStyle/>
                    <a:p>
                      <a:r>
                        <a:rPr lang="uk-UA" dirty="0" smtClean="0"/>
                        <a:t>2016 рік</a:t>
                      </a:r>
                      <a:endParaRPr lang="ru-RU" dirty="0"/>
                    </a:p>
                  </a:txBody>
                  <a:tcPr/>
                </a:tc>
                <a:tc>
                  <a:txBody>
                    <a:bodyPr/>
                    <a:lstStyle/>
                    <a:p>
                      <a:pPr algn="ctr"/>
                      <a:r>
                        <a:rPr lang="uk-UA" dirty="0" smtClean="0"/>
                        <a:t>0</a:t>
                      </a:r>
                      <a:endParaRPr lang="ru-RU" dirty="0"/>
                    </a:p>
                  </a:txBody>
                  <a:tcPr/>
                </a:tc>
                <a:tc>
                  <a:txBody>
                    <a:bodyPr/>
                    <a:lstStyle/>
                    <a:p>
                      <a:pPr algn="ctr"/>
                      <a:r>
                        <a:rPr lang="uk-UA" dirty="0" smtClean="0"/>
                        <a:t>7 (35%)</a:t>
                      </a:r>
                      <a:endParaRPr lang="ru-RU" dirty="0"/>
                    </a:p>
                  </a:txBody>
                  <a:tcPr/>
                </a:tc>
                <a:tc>
                  <a:txBody>
                    <a:bodyPr/>
                    <a:lstStyle/>
                    <a:p>
                      <a:pPr algn="ctr"/>
                      <a:r>
                        <a:rPr lang="uk-UA" dirty="0" smtClean="0"/>
                        <a:t>8(40%)</a:t>
                      </a:r>
                      <a:endParaRPr lang="ru-RU" dirty="0"/>
                    </a:p>
                  </a:txBody>
                  <a:tcPr/>
                </a:tc>
                <a:tc>
                  <a:txBody>
                    <a:bodyPr/>
                    <a:lstStyle/>
                    <a:p>
                      <a:pPr algn="ctr"/>
                      <a:r>
                        <a:rPr lang="uk-UA" dirty="0" smtClean="0"/>
                        <a:t>5 (25%)</a:t>
                      </a:r>
                      <a:endParaRPr lang="ru-RU" dirty="0"/>
                    </a:p>
                  </a:txBody>
                  <a:tcPr/>
                </a:tc>
              </a:tr>
              <a:tr h="370840">
                <a:tc>
                  <a:txBody>
                    <a:bodyPr/>
                    <a:lstStyle/>
                    <a:p>
                      <a:r>
                        <a:rPr lang="uk-UA" dirty="0" smtClean="0"/>
                        <a:t>Висновок</a:t>
                      </a:r>
                      <a:endParaRPr lang="ru-RU" dirty="0"/>
                    </a:p>
                  </a:txBody>
                  <a:tcPr/>
                </a:tc>
                <a:tc>
                  <a:txBody>
                    <a:bodyPr/>
                    <a:lstStyle/>
                    <a:p>
                      <a:pPr algn="ctr"/>
                      <a:r>
                        <a:rPr lang="uk-UA" dirty="0" smtClean="0">
                          <a:solidFill>
                            <a:srgbClr val="FF0000"/>
                          </a:solidFill>
                        </a:rPr>
                        <a:t>Зменшення</a:t>
                      </a:r>
                      <a:r>
                        <a:rPr lang="uk-UA" dirty="0" smtClean="0"/>
                        <a:t> на 15%</a:t>
                      </a:r>
                      <a:endParaRPr lang="ru-RU" dirty="0"/>
                    </a:p>
                  </a:txBody>
                  <a:tcPr/>
                </a:tc>
                <a:tc>
                  <a:txBody>
                    <a:bodyPr/>
                    <a:lstStyle/>
                    <a:p>
                      <a:pPr algn="ctr"/>
                      <a:r>
                        <a:rPr lang="uk-UA" dirty="0" smtClean="0">
                          <a:solidFill>
                            <a:srgbClr val="FF0000"/>
                          </a:solidFill>
                        </a:rPr>
                        <a:t>Зменшення </a:t>
                      </a:r>
                      <a:r>
                        <a:rPr lang="uk-UA" dirty="0" smtClean="0"/>
                        <a:t>на 35%</a:t>
                      </a:r>
                      <a:endParaRPr lang="ru-RU" dirty="0"/>
                    </a:p>
                  </a:txBody>
                  <a:tcPr/>
                </a:tc>
                <a:tc>
                  <a:txBody>
                    <a:bodyPr/>
                    <a:lstStyle/>
                    <a:p>
                      <a:pPr algn="ctr"/>
                      <a:r>
                        <a:rPr lang="uk-UA" dirty="0" smtClean="0">
                          <a:solidFill>
                            <a:srgbClr val="009900"/>
                          </a:solidFill>
                        </a:rPr>
                        <a:t>Збільшення </a:t>
                      </a:r>
                      <a:r>
                        <a:rPr lang="uk-UA" dirty="0" smtClean="0"/>
                        <a:t>на 25%</a:t>
                      </a:r>
                      <a:endParaRPr lang="ru-RU" dirty="0"/>
                    </a:p>
                  </a:txBody>
                  <a:tcPr/>
                </a:tc>
                <a:tc>
                  <a:txBody>
                    <a:bodyPr/>
                    <a:lstStyle/>
                    <a:p>
                      <a:pPr algn="ctr"/>
                      <a:r>
                        <a:rPr lang="uk-UA" dirty="0" smtClean="0">
                          <a:solidFill>
                            <a:srgbClr val="009900"/>
                          </a:solidFill>
                        </a:rPr>
                        <a:t>Збільшення </a:t>
                      </a:r>
                      <a:r>
                        <a:rPr lang="uk-UA" dirty="0" smtClean="0"/>
                        <a:t>на 25%</a:t>
                      </a:r>
                      <a:endParaRPr lang="ru-RU" dirty="0"/>
                    </a:p>
                  </a:txBody>
                  <a:tcPr/>
                </a:tc>
              </a:tr>
            </a:tbl>
          </a:graphicData>
        </a:graphic>
      </p:graphicFrame>
      <p:sp>
        <p:nvSpPr>
          <p:cNvPr id="9" name="TextBox 8"/>
          <p:cNvSpPr txBox="1">
            <a:spLocks noChangeArrowheads="1"/>
          </p:cNvSpPr>
          <p:nvPr/>
        </p:nvSpPr>
        <p:spPr bwMode="auto">
          <a:xfrm>
            <a:off x="2315490" y="3356992"/>
            <a:ext cx="4608513" cy="523875"/>
          </a:xfrm>
          <a:prstGeom prst="rect">
            <a:avLst/>
          </a:prstGeom>
          <a:noFill/>
          <a:ln w="9525">
            <a:noFill/>
            <a:miter lim="800000"/>
            <a:headEnd/>
            <a:tailEnd/>
          </a:ln>
        </p:spPr>
        <p:txBody>
          <a:bodyPr>
            <a:spAutoFit/>
          </a:bodyPr>
          <a:lstStyle/>
          <a:p>
            <a:pPr eaLnBrk="0" hangingPunct="0"/>
            <a:r>
              <a:rPr lang="uk-UA" altLang="ru-RU" sz="2800" b="1" i="1" dirty="0" smtClean="0">
                <a:solidFill>
                  <a:srgbClr val="0000FF"/>
                </a:solidFill>
                <a:latin typeface="Times New Roman" pitchFamily="18" charset="0"/>
                <a:cs typeface="Times New Roman" pitchFamily="18" charset="0"/>
              </a:rPr>
              <a:t>Образотворча діяльність</a:t>
            </a:r>
            <a:endParaRPr lang="uk-UA" altLang="ru-RU" sz="2800" b="1" i="1" dirty="0">
              <a:solidFill>
                <a:srgbClr val="0000FF"/>
              </a:solidFill>
            </a:endParaRPr>
          </a:p>
        </p:txBody>
      </p:sp>
    </p:spTree>
    <p:extLst>
      <p:ext uri="{BB962C8B-B14F-4D97-AF65-F5344CB8AC3E}">
        <p14:creationId xmlns:p14="http://schemas.microsoft.com/office/powerpoint/2010/main" val="1207432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136904" cy="504056"/>
          </a:xfrm>
        </p:spPr>
        <p:txBody>
          <a:bodyPr>
            <a:normAutofit fontScale="90000"/>
          </a:bodyPr>
          <a:lstStyle/>
          <a:p>
            <a:pPr marL="0" indent="0" algn="ctr" fontAlgn="auto">
              <a:spcAft>
                <a:spcPts val="0"/>
              </a:spcAft>
              <a:buClr>
                <a:schemeClr val="accent6">
                  <a:lumMod val="75000"/>
                </a:schemeClr>
              </a:buClr>
              <a:buFont typeface="Georgia" pitchFamily="18" charset="0"/>
              <a:buNone/>
              <a:defRPr/>
            </a:pPr>
            <a:r>
              <a:rPr lang="ru-RU" sz="32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man Old Style" pitchFamily="18" charset="0"/>
              </a:rPr>
              <a:t>Порівняльна</a:t>
            </a:r>
            <a:r>
              <a:rPr lang="ru-RU" sz="3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man Old Style" pitchFamily="18" charset="0"/>
              </a:rPr>
              <a:t> д</a:t>
            </a:r>
            <a:r>
              <a:rPr lang="uk-UA" sz="320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man Old Style" pitchFamily="18" charset="0"/>
              </a:rPr>
              <a:t>іагностика</a:t>
            </a:r>
            <a:endParaRPr lang="ru-RU" sz="3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Bookman Old Style" pitchFamily="18" charset="0"/>
            </a:endParaRPr>
          </a:p>
        </p:txBody>
      </p:sp>
      <p:sp>
        <p:nvSpPr>
          <p:cNvPr id="3" name="TextBox 2"/>
          <p:cNvSpPr txBox="1">
            <a:spLocks noChangeArrowheads="1"/>
          </p:cNvSpPr>
          <p:nvPr/>
        </p:nvSpPr>
        <p:spPr bwMode="auto">
          <a:xfrm>
            <a:off x="1331641" y="732703"/>
            <a:ext cx="5592364" cy="523220"/>
          </a:xfrm>
          <a:prstGeom prst="rect">
            <a:avLst/>
          </a:prstGeom>
          <a:noFill/>
          <a:ln w="9525">
            <a:noFill/>
            <a:miter lim="800000"/>
            <a:headEnd/>
            <a:tailEnd/>
          </a:ln>
        </p:spPr>
        <p:txBody>
          <a:bodyPr wrap="square">
            <a:spAutoFit/>
          </a:bodyPr>
          <a:lstStyle/>
          <a:p>
            <a:pPr algn="ctr" eaLnBrk="0" hangingPunct="0"/>
            <a:r>
              <a:rPr lang="uk-UA" altLang="ru-RU" sz="2800" b="1" i="1" dirty="0" smtClean="0">
                <a:solidFill>
                  <a:srgbClr val="0000FF"/>
                </a:solidFill>
                <a:latin typeface="Times New Roman" pitchFamily="18" charset="0"/>
                <a:cs typeface="Times New Roman" pitchFamily="18" charset="0"/>
              </a:rPr>
              <a:t>Логіко-математична діяльність</a:t>
            </a:r>
            <a:endParaRPr lang="uk-UA" altLang="ru-RU" sz="2800" b="1" i="1" dirty="0">
              <a:solidFill>
                <a:srgbClr val="0000FF"/>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757416908"/>
              </p:ext>
            </p:extLst>
          </p:nvPr>
        </p:nvGraphicFramePr>
        <p:xfrm>
          <a:off x="623302" y="1256578"/>
          <a:ext cx="7992890" cy="2291080"/>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370840">
                <a:tc>
                  <a:txBody>
                    <a:bodyPr/>
                    <a:lstStyle/>
                    <a:p>
                      <a:r>
                        <a:rPr lang="uk-UA" dirty="0" smtClean="0"/>
                        <a:t>Показники</a:t>
                      </a:r>
                      <a:endParaRPr lang="ru-RU" dirty="0"/>
                    </a:p>
                  </a:txBody>
                  <a:tcPr/>
                </a:tc>
                <a:tc>
                  <a:txBody>
                    <a:bodyPr/>
                    <a:lstStyle/>
                    <a:p>
                      <a:r>
                        <a:rPr lang="uk-UA" dirty="0" smtClean="0"/>
                        <a:t>Низький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Середній</a:t>
                      </a:r>
                      <a:endParaRPr lang="ru-RU" dirty="0" smtClean="0"/>
                    </a:p>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Достатній</a:t>
                      </a:r>
                      <a:endParaRPr lang="ru-RU" dirty="0" smtClean="0"/>
                    </a:p>
                  </a:txBody>
                  <a:tcPr/>
                </a:tc>
                <a:tc>
                  <a:txBody>
                    <a:bodyPr/>
                    <a:lstStyle/>
                    <a:p>
                      <a:r>
                        <a:rPr lang="uk-UA" dirty="0" smtClean="0"/>
                        <a:t>Високий</a:t>
                      </a:r>
                      <a:endParaRPr lang="ru-RU" dirty="0"/>
                    </a:p>
                  </a:txBody>
                  <a:tcPr/>
                </a:tc>
              </a:tr>
              <a:tr h="370840">
                <a:tc>
                  <a:txBody>
                    <a:bodyPr/>
                    <a:lstStyle/>
                    <a:p>
                      <a:r>
                        <a:rPr lang="uk-UA" dirty="0" smtClean="0"/>
                        <a:t>2015 рік</a:t>
                      </a:r>
                      <a:endParaRPr lang="ru-RU" dirty="0"/>
                    </a:p>
                  </a:txBody>
                  <a:tcPr/>
                </a:tc>
                <a:tc>
                  <a:txBody>
                    <a:bodyPr/>
                    <a:lstStyle/>
                    <a:p>
                      <a:pPr algn="ctr"/>
                      <a:r>
                        <a:rPr lang="uk-UA" dirty="0" smtClean="0"/>
                        <a:t>5 (25%)</a:t>
                      </a:r>
                      <a:endParaRPr lang="ru-RU" dirty="0"/>
                    </a:p>
                  </a:txBody>
                  <a:tcPr/>
                </a:tc>
                <a:tc>
                  <a:txBody>
                    <a:bodyPr/>
                    <a:lstStyle/>
                    <a:p>
                      <a:pPr algn="ctr"/>
                      <a:r>
                        <a:rPr lang="uk-UA" dirty="0" smtClean="0"/>
                        <a:t>11 (55%)</a:t>
                      </a:r>
                      <a:endParaRPr lang="ru-RU" dirty="0"/>
                    </a:p>
                  </a:txBody>
                  <a:tcPr/>
                </a:tc>
                <a:tc>
                  <a:txBody>
                    <a:bodyPr/>
                    <a:lstStyle/>
                    <a:p>
                      <a:pPr algn="ctr"/>
                      <a:r>
                        <a:rPr lang="uk-UA" dirty="0" smtClean="0"/>
                        <a:t>0</a:t>
                      </a:r>
                      <a:endParaRPr lang="ru-RU"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dirty="0" smtClean="0"/>
                        <a:t>4 (20%)</a:t>
                      </a:r>
                      <a:endParaRPr lang="ru-RU" dirty="0" smtClean="0"/>
                    </a:p>
                    <a:p>
                      <a:pPr algn="ctr"/>
                      <a:endParaRPr lang="ru-RU" dirty="0"/>
                    </a:p>
                  </a:txBody>
                  <a:tcPr/>
                </a:tc>
              </a:tr>
              <a:tr h="370840">
                <a:tc>
                  <a:txBody>
                    <a:bodyPr/>
                    <a:lstStyle/>
                    <a:p>
                      <a:r>
                        <a:rPr lang="uk-UA" dirty="0" smtClean="0"/>
                        <a:t>2016 рік</a:t>
                      </a:r>
                      <a:endParaRPr lang="ru-RU" dirty="0"/>
                    </a:p>
                  </a:txBody>
                  <a:tcPr/>
                </a:tc>
                <a:tc>
                  <a:txBody>
                    <a:bodyPr/>
                    <a:lstStyle/>
                    <a:p>
                      <a:pPr algn="ctr"/>
                      <a:r>
                        <a:rPr lang="uk-UA" dirty="0" smtClean="0"/>
                        <a:t>0</a:t>
                      </a:r>
                      <a:endParaRPr lang="ru-RU" dirty="0"/>
                    </a:p>
                  </a:txBody>
                  <a:tcPr/>
                </a:tc>
                <a:tc>
                  <a:txBody>
                    <a:bodyPr/>
                    <a:lstStyle/>
                    <a:p>
                      <a:pPr algn="ctr"/>
                      <a:r>
                        <a:rPr lang="uk-UA" dirty="0" smtClean="0"/>
                        <a:t>6 (30%)</a:t>
                      </a:r>
                      <a:endParaRPr lang="ru-RU" dirty="0"/>
                    </a:p>
                  </a:txBody>
                  <a:tcPr/>
                </a:tc>
                <a:tc>
                  <a:txBody>
                    <a:bodyPr/>
                    <a:lstStyle/>
                    <a:p>
                      <a:pPr algn="ctr"/>
                      <a:r>
                        <a:rPr lang="uk-UA" dirty="0" smtClean="0"/>
                        <a:t>6 (30%)</a:t>
                      </a:r>
                      <a:endParaRPr lang="ru-RU" dirty="0"/>
                    </a:p>
                  </a:txBody>
                  <a:tcPr/>
                </a:tc>
                <a:tc>
                  <a:txBody>
                    <a:bodyPr/>
                    <a:lstStyle/>
                    <a:p>
                      <a:pPr algn="ctr"/>
                      <a:r>
                        <a:rPr lang="uk-UA" dirty="0" smtClean="0"/>
                        <a:t>8 (40%)</a:t>
                      </a:r>
                      <a:endParaRPr lang="ru-RU" dirty="0"/>
                    </a:p>
                  </a:txBody>
                  <a:tcPr/>
                </a:tc>
              </a:tr>
              <a:tr h="370840">
                <a:tc>
                  <a:txBody>
                    <a:bodyPr/>
                    <a:lstStyle/>
                    <a:p>
                      <a:r>
                        <a:rPr lang="uk-UA" dirty="0" smtClean="0"/>
                        <a:t>Висновок</a:t>
                      </a:r>
                      <a:endParaRPr lang="ru-RU" dirty="0"/>
                    </a:p>
                  </a:txBody>
                  <a:tcPr/>
                </a:tc>
                <a:tc>
                  <a:txBody>
                    <a:bodyPr/>
                    <a:lstStyle/>
                    <a:p>
                      <a:pPr algn="ctr"/>
                      <a:r>
                        <a:rPr lang="uk-UA" dirty="0" smtClean="0">
                          <a:solidFill>
                            <a:srgbClr val="FF0000"/>
                          </a:solidFill>
                        </a:rPr>
                        <a:t>Зменшення</a:t>
                      </a:r>
                      <a:r>
                        <a:rPr lang="uk-UA" dirty="0" smtClean="0"/>
                        <a:t> на 25%</a:t>
                      </a:r>
                      <a:endParaRPr lang="ru-RU" dirty="0"/>
                    </a:p>
                  </a:txBody>
                  <a:tcPr/>
                </a:tc>
                <a:tc>
                  <a:txBody>
                    <a:bodyPr/>
                    <a:lstStyle/>
                    <a:p>
                      <a:pPr algn="ctr"/>
                      <a:r>
                        <a:rPr lang="uk-UA" dirty="0" smtClean="0">
                          <a:solidFill>
                            <a:srgbClr val="FF0000"/>
                          </a:solidFill>
                        </a:rPr>
                        <a:t>Зменшення </a:t>
                      </a:r>
                      <a:r>
                        <a:rPr lang="uk-UA" dirty="0" smtClean="0"/>
                        <a:t>на 25%</a:t>
                      </a:r>
                      <a:endParaRPr lang="ru-RU" dirty="0"/>
                    </a:p>
                  </a:txBody>
                  <a:tcPr/>
                </a:tc>
                <a:tc>
                  <a:txBody>
                    <a:bodyPr/>
                    <a:lstStyle/>
                    <a:p>
                      <a:pPr algn="ctr"/>
                      <a:r>
                        <a:rPr lang="uk-UA" dirty="0" smtClean="0">
                          <a:solidFill>
                            <a:srgbClr val="009900"/>
                          </a:solidFill>
                        </a:rPr>
                        <a:t>Збільшення </a:t>
                      </a:r>
                      <a:r>
                        <a:rPr lang="uk-UA" dirty="0" smtClean="0"/>
                        <a:t>на 30%</a:t>
                      </a:r>
                      <a:endParaRPr lang="ru-RU" dirty="0"/>
                    </a:p>
                  </a:txBody>
                  <a:tcPr/>
                </a:tc>
                <a:tc>
                  <a:txBody>
                    <a:bodyPr/>
                    <a:lstStyle/>
                    <a:p>
                      <a:pPr algn="ctr"/>
                      <a:r>
                        <a:rPr lang="uk-UA" dirty="0" smtClean="0">
                          <a:solidFill>
                            <a:srgbClr val="009900"/>
                          </a:solidFill>
                        </a:rPr>
                        <a:t>Збільшення </a:t>
                      </a:r>
                      <a:r>
                        <a:rPr lang="uk-UA" dirty="0" smtClean="0"/>
                        <a:t>на 20%</a:t>
                      </a:r>
                      <a:endParaRPr lang="ru-RU" dirty="0"/>
                    </a:p>
                  </a:txBody>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965484319"/>
              </p:ext>
            </p:extLst>
          </p:nvPr>
        </p:nvGraphicFramePr>
        <p:xfrm>
          <a:off x="395536" y="4437112"/>
          <a:ext cx="7992890" cy="2021840"/>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132226">
                <a:tc>
                  <a:txBody>
                    <a:bodyPr/>
                    <a:lstStyle/>
                    <a:p>
                      <a:r>
                        <a:rPr lang="uk-UA" dirty="0" smtClean="0"/>
                        <a:t>Показники</a:t>
                      </a:r>
                      <a:endParaRPr lang="ru-RU" dirty="0"/>
                    </a:p>
                  </a:txBody>
                  <a:tcPr/>
                </a:tc>
                <a:tc>
                  <a:txBody>
                    <a:bodyPr/>
                    <a:lstStyle/>
                    <a:p>
                      <a:r>
                        <a:rPr lang="uk-UA" dirty="0" smtClean="0"/>
                        <a:t>Низький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Середній</a:t>
                      </a:r>
                      <a:endParaRPr lang="ru-RU" dirty="0" smtClean="0"/>
                    </a:p>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Достатній</a:t>
                      </a:r>
                      <a:endParaRPr lang="ru-RU" dirty="0" smtClean="0"/>
                    </a:p>
                  </a:txBody>
                  <a:tcPr/>
                </a:tc>
                <a:tc>
                  <a:txBody>
                    <a:bodyPr/>
                    <a:lstStyle/>
                    <a:p>
                      <a:r>
                        <a:rPr lang="uk-UA" dirty="0" smtClean="0"/>
                        <a:t>Високий</a:t>
                      </a:r>
                      <a:endParaRPr lang="ru-RU" dirty="0"/>
                    </a:p>
                  </a:txBody>
                  <a:tcPr/>
                </a:tc>
              </a:tr>
              <a:tr h="370840">
                <a:tc>
                  <a:txBody>
                    <a:bodyPr/>
                    <a:lstStyle/>
                    <a:p>
                      <a:r>
                        <a:rPr lang="uk-UA" dirty="0" smtClean="0"/>
                        <a:t>2015 рік</a:t>
                      </a:r>
                      <a:endParaRPr lang="ru-RU" dirty="0"/>
                    </a:p>
                  </a:txBody>
                  <a:tcPr/>
                </a:tc>
                <a:tc>
                  <a:txBody>
                    <a:bodyPr/>
                    <a:lstStyle/>
                    <a:p>
                      <a:pPr algn="ctr"/>
                      <a:r>
                        <a:rPr lang="uk-UA" dirty="0" smtClean="0"/>
                        <a:t>0</a:t>
                      </a:r>
                      <a:endParaRPr lang="ru-RU" dirty="0"/>
                    </a:p>
                  </a:txBody>
                  <a:tcPr/>
                </a:tc>
                <a:tc>
                  <a:txBody>
                    <a:bodyPr/>
                    <a:lstStyle/>
                    <a:p>
                      <a:pPr algn="ctr"/>
                      <a:r>
                        <a:rPr lang="uk-UA" dirty="0" smtClean="0"/>
                        <a:t>10 (50%)</a:t>
                      </a:r>
                      <a:endParaRPr lang="ru-RU" dirty="0"/>
                    </a:p>
                  </a:txBody>
                  <a:tcPr/>
                </a:tc>
                <a:tc>
                  <a:txBody>
                    <a:bodyPr/>
                    <a:lstStyle/>
                    <a:p>
                      <a:pPr algn="ctr"/>
                      <a:r>
                        <a:rPr lang="uk-UA" dirty="0" smtClean="0"/>
                        <a:t>8 (40%)</a:t>
                      </a:r>
                      <a:endParaRPr lang="ru-RU" dirty="0"/>
                    </a:p>
                  </a:txBody>
                  <a:tcPr/>
                </a:tc>
                <a:tc>
                  <a:txBody>
                    <a:bodyPr/>
                    <a:lstStyle/>
                    <a:p>
                      <a:pPr algn="ctr"/>
                      <a:r>
                        <a:rPr lang="uk-UA" dirty="0" smtClean="0"/>
                        <a:t>2</a:t>
                      </a:r>
                      <a:r>
                        <a:rPr lang="uk-UA" baseline="0" dirty="0" smtClean="0"/>
                        <a:t> (10%)</a:t>
                      </a:r>
                      <a:endParaRPr lang="ru-RU" dirty="0"/>
                    </a:p>
                  </a:txBody>
                  <a:tcPr/>
                </a:tc>
              </a:tr>
              <a:tr h="370840">
                <a:tc>
                  <a:txBody>
                    <a:bodyPr/>
                    <a:lstStyle/>
                    <a:p>
                      <a:r>
                        <a:rPr lang="uk-UA" dirty="0" smtClean="0"/>
                        <a:t>2016 рік</a:t>
                      </a:r>
                      <a:endParaRPr lang="ru-RU" dirty="0"/>
                    </a:p>
                  </a:txBody>
                  <a:tcPr/>
                </a:tc>
                <a:tc>
                  <a:txBody>
                    <a:bodyPr/>
                    <a:lstStyle/>
                    <a:p>
                      <a:pPr algn="ctr"/>
                      <a:r>
                        <a:rPr lang="uk-UA" dirty="0" smtClean="0"/>
                        <a:t>0</a:t>
                      </a:r>
                      <a:endParaRPr lang="ru-RU" dirty="0"/>
                    </a:p>
                  </a:txBody>
                  <a:tcPr/>
                </a:tc>
                <a:tc>
                  <a:txBody>
                    <a:bodyPr/>
                    <a:lstStyle/>
                    <a:p>
                      <a:pPr algn="ctr"/>
                      <a:r>
                        <a:rPr lang="uk-UA" dirty="0" smtClean="0"/>
                        <a:t>4 (20%)</a:t>
                      </a:r>
                      <a:endParaRPr lang="ru-RU" dirty="0"/>
                    </a:p>
                  </a:txBody>
                  <a:tcPr/>
                </a:tc>
                <a:tc>
                  <a:txBody>
                    <a:bodyPr/>
                    <a:lstStyle/>
                    <a:p>
                      <a:pPr algn="ctr"/>
                      <a:r>
                        <a:rPr lang="uk-UA" dirty="0" smtClean="0"/>
                        <a:t>9(45%)</a:t>
                      </a:r>
                      <a:endParaRPr lang="ru-RU" dirty="0"/>
                    </a:p>
                  </a:txBody>
                  <a:tcPr/>
                </a:tc>
                <a:tc>
                  <a:txBody>
                    <a:bodyPr/>
                    <a:lstStyle/>
                    <a:p>
                      <a:pPr algn="ctr"/>
                      <a:r>
                        <a:rPr lang="uk-UA" dirty="0" smtClean="0"/>
                        <a:t>7 (35%)</a:t>
                      </a:r>
                      <a:endParaRPr lang="ru-RU" dirty="0"/>
                    </a:p>
                  </a:txBody>
                  <a:tcPr/>
                </a:tc>
              </a:tr>
              <a:tr h="370840">
                <a:tc>
                  <a:txBody>
                    <a:bodyPr/>
                    <a:lstStyle/>
                    <a:p>
                      <a:r>
                        <a:rPr lang="uk-UA" dirty="0" smtClean="0"/>
                        <a:t>Висновок</a:t>
                      </a:r>
                      <a:endParaRPr lang="ru-RU" dirty="0"/>
                    </a:p>
                  </a:txBody>
                  <a:tcPr/>
                </a:tc>
                <a:tc>
                  <a:txBody>
                    <a:bodyPr/>
                    <a:lstStyle/>
                    <a:p>
                      <a:pPr algn="ctr"/>
                      <a:endParaRPr lang="ru-RU" dirty="0"/>
                    </a:p>
                  </a:txBody>
                  <a:tcPr/>
                </a:tc>
                <a:tc>
                  <a:txBody>
                    <a:bodyPr/>
                    <a:lstStyle/>
                    <a:p>
                      <a:pPr algn="ctr"/>
                      <a:r>
                        <a:rPr lang="uk-UA" dirty="0" smtClean="0">
                          <a:solidFill>
                            <a:srgbClr val="FF0000"/>
                          </a:solidFill>
                        </a:rPr>
                        <a:t>Зменшення</a:t>
                      </a:r>
                      <a:r>
                        <a:rPr lang="uk-UA" dirty="0" smtClean="0"/>
                        <a:t> на 30%</a:t>
                      </a:r>
                      <a:endParaRPr lang="ru-RU" dirty="0"/>
                    </a:p>
                  </a:txBody>
                  <a:tcPr/>
                </a:tc>
                <a:tc>
                  <a:txBody>
                    <a:bodyPr/>
                    <a:lstStyle/>
                    <a:p>
                      <a:pPr algn="ctr"/>
                      <a:r>
                        <a:rPr lang="uk-UA" dirty="0" smtClean="0">
                          <a:solidFill>
                            <a:srgbClr val="009900"/>
                          </a:solidFill>
                        </a:rPr>
                        <a:t>Збільшення </a:t>
                      </a:r>
                      <a:r>
                        <a:rPr lang="uk-UA" dirty="0" smtClean="0"/>
                        <a:t>на 5%</a:t>
                      </a:r>
                      <a:endParaRPr lang="ru-RU" dirty="0"/>
                    </a:p>
                  </a:txBody>
                  <a:tcPr/>
                </a:tc>
                <a:tc>
                  <a:txBody>
                    <a:bodyPr/>
                    <a:lstStyle/>
                    <a:p>
                      <a:pPr algn="ctr"/>
                      <a:r>
                        <a:rPr lang="uk-UA" dirty="0" smtClean="0">
                          <a:solidFill>
                            <a:srgbClr val="009900"/>
                          </a:solidFill>
                        </a:rPr>
                        <a:t>Збільшення </a:t>
                      </a:r>
                      <a:r>
                        <a:rPr lang="uk-UA" dirty="0" smtClean="0"/>
                        <a:t>на 25%</a:t>
                      </a:r>
                      <a:endParaRPr lang="ru-RU" dirty="0"/>
                    </a:p>
                  </a:txBody>
                  <a:tcPr/>
                </a:tc>
              </a:tr>
            </a:tbl>
          </a:graphicData>
        </a:graphic>
      </p:graphicFrame>
      <p:sp>
        <p:nvSpPr>
          <p:cNvPr id="9" name="TextBox 8"/>
          <p:cNvSpPr txBox="1">
            <a:spLocks noChangeArrowheads="1"/>
          </p:cNvSpPr>
          <p:nvPr/>
        </p:nvSpPr>
        <p:spPr bwMode="auto">
          <a:xfrm>
            <a:off x="2290875" y="3762945"/>
            <a:ext cx="4608513" cy="523875"/>
          </a:xfrm>
          <a:prstGeom prst="rect">
            <a:avLst/>
          </a:prstGeom>
          <a:noFill/>
          <a:ln w="9525">
            <a:noFill/>
            <a:miter lim="800000"/>
            <a:headEnd/>
            <a:tailEnd/>
          </a:ln>
        </p:spPr>
        <p:txBody>
          <a:bodyPr>
            <a:spAutoFit/>
          </a:bodyPr>
          <a:lstStyle/>
          <a:p>
            <a:pPr algn="ctr" eaLnBrk="0" hangingPunct="0"/>
            <a:r>
              <a:rPr lang="uk-UA" altLang="ru-RU" sz="2800" b="1" i="1" dirty="0" smtClean="0">
                <a:solidFill>
                  <a:srgbClr val="0000FF"/>
                </a:solidFill>
                <a:latin typeface="Times New Roman" pitchFamily="18" charset="0"/>
                <a:cs typeface="Times New Roman" pitchFamily="18" charset="0"/>
              </a:rPr>
              <a:t>Конструювання</a:t>
            </a:r>
            <a:endParaRPr lang="uk-UA" altLang="ru-RU" sz="2800" b="1" i="1" dirty="0">
              <a:solidFill>
                <a:srgbClr val="0000FF"/>
              </a:solidFill>
            </a:endParaRPr>
          </a:p>
        </p:txBody>
      </p:sp>
    </p:spTree>
    <p:extLst>
      <p:ext uri="{BB962C8B-B14F-4D97-AF65-F5344CB8AC3E}">
        <p14:creationId xmlns:p14="http://schemas.microsoft.com/office/powerpoint/2010/main" val="1085699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75675">
            <a:off x="6159450" y="221485"/>
            <a:ext cx="2865615" cy="3820820"/>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8992">
            <a:off x="231217" y="831708"/>
            <a:ext cx="4283968" cy="3212976"/>
          </a:xfrm>
          <a:prstGeom prst="rect">
            <a:avLst/>
          </a:prstGeom>
          <a:ln>
            <a:noFill/>
          </a:ln>
          <a:effectLst>
            <a:softEdge rad="112500"/>
          </a:effectLst>
        </p:spPr>
      </p:pic>
      <p:sp>
        <p:nvSpPr>
          <p:cNvPr id="2" name="Заголовок 1"/>
          <p:cNvSpPr>
            <a:spLocks noGrp="1"/>
          </p:cNvSpPr>
          <p:nvPr>
            <p:ph type="title"/>
          </p:nvPr>
        </p:nvSpPr>
        <p:spPr>
          <a:xfrm>
            <a:off x="2051720" y="116632"/>
            <a:ext cx="5616624" cy="938368"/>
          </a:xfrm>
        </p:spPr>
        <p:txBody>
          <a:bodyPr>
            <a:normAutofit/>
          </a:bodyPr>
          <a:lstStyle/>
          <a:p>
            <a:pPr algn="ctr"/>
            <a:r>
              <a:rPr lang="uk-UA" sz="2800" b="1" dirty="0" smtClean="0">
                <a:solidFill>
                  <a:srgbClr val="FF0000"/>
                </a:solidFill>
                <a:latin typeface="Bookman Old Style" pitchFamily="18" charset="0"/>
              </a:rPr>
              <a:t>Миттєвості життя </a:t>
            </a:r>
            <a:br>
              <a:rPr lang="uk-UA" sz="2800" b="1" dirty="0" smtClean="0">
                <a:solidFill>
                  <a:srgbClr val="FF0000"/>
                </a:solidFill>
                <a:latin typeface="Bookman Old Style" pitchFamily="18" charset="0"/>
              </a:rPr>
            </a:br>
            <a:r>
              <a:rPr lang="uk-UA" sz="2800" b="1" dirty="0" smtClean="0">
                <a:solidFill>
                  <a:srgbClr val="FF0000"/>
                </a:solidFill>
                <a:latin typeface="Bookman Old Style" pitchFamily="18" charset="0"/>
              </a:rPr>
              <a:t>групи «Фіалка»</a:t>
            </a:r>
            <a:endParaRPr lang="ru-RU" sz="2800" b="1" dirty="0">
              <a:solidFill>
                <a:srgbClr val="FF0000"/>
              </a:solidFill>
              <a:latin typeface="Bookman Old Style"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311" y="3655625"/>
            <a:ext cx="4355976" cy="2878923"/>
          </a:xfrm>
          <a:prstGeom prst="rect">
            <a:avLst/>
          </a:prstGeom>
          <a:ln>
            <a:noFill/>
          </a:ln>
          <a:effectLst>
            <a:softEdge rad="112500"/>
          </a:effectLst>
        </p:spPr>
      </p:pic>
    </p:spTree>
    <p:extLst>
      <p:ext uri="{BB962C8B-B14F-4D97-AF65-F5344CB8AC3E}">
        <p14:creationId xmlns:p14="http://schemas.microsoft.com/office/powerpoint/2010/main" val="1993476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10908"/>
            <a:ext cx="8640960" cy="2664296"/>
          </a:xfrm>
        </p:spPr>
        <p:txBody>
          <a:bodyPr>
            <a:normAutofit fontScale="90000"/>
          </a:bodyPr>
          <a:lstStyle/>
          <a:p>
            <a:r>
              <a:rPr lang="uk-UA" sz="2400" b="1" i="1" dirty="0" smtClean="0">
                <a:latin typeface="Bookman Old Style" pitchFamily="18" charset="0"/>
              </a:rPr>
              <a:t/>
            </a:r>
            <a:br>
              <a:rPr lang="uk-UA" sz="2400" b="1" i="1" dirty="0" smtClean="0">
                <a:latin typeface="Bookman Old Style" pitchFamily="18" charset="0"/>
              </a:rPr>
            </a:br>
            <a:r>
              <a:rPr lang="uk-UA" sz="2400" b="1" i="1" dirty="0" smtClean="0">
                <a:latin typeface="Bookman Old Style" pitchFamily="18" charset="0"/>
              </a:rPr>
              <a:t>     </a:t>
            </a:r>
            <a:r>
              <a:rPr lang="uk-UA" sz="3100" b="1" i="1" dirty="0" smtClean="0">
                <a:latin typeface="Bookman Old Style" pitchFamily="18" charset="0"/>
              </a:rPr>
              <a:t>Саме </a:t>
            </a:r>
            <a:r>
              <a:rPr lang="uk-UA" sz="3100" b="1" i="1" dirty="0" smtClean="0">
                <a:latin typeface="Bookman Old Style" pitchFamily="18" charset="0"/>
              </a:rPr>
              <a:t>сьогодні радій!</a:t>
            </a:r>
            <a:br>
              <a:rPr lang="uk-UA" sz="3100" b="1" i="1" dirty="0" smtClean="0">
                <a:latin typeface="Bookman Old Style" pitchFamily="18" charset="0"/>
              </a:rPr>
            </a:br>
            <a:r>
              <a:rPr lang="uk-UA" sz="3100" b="1" i="1" dirty="0" smtClean="0">
                <a:latin typeface="Bookman Old Style" pitchFamily="18" charset="0"/>
              </a:rPr>
              <a:t>   </a:t>
            </a:r>
            <a:r>
              <a:rPr lang="uk-UA" sz="3100" b="1" i="1" dirty="0" smtClean="0">
                <a:latin typeface="Bookman Old Style" pitchFamily="18" charset="0"/>
              </a:rPr>
              <a:t>   Саме </a:t>
            </a:r>
            <a:r>
              <a:rPr lang="uk-UA" sz="3100" b="1" i="1" dirty="0" smtClean="0">
                <a:latin typeface="Bookman Old Style" pitchFamily="18" charset="0"/>
              </a:rPr>
              <a:t>сьогодні чекай найкращого!</a:t>
            </a:r>
            <a:br>
              <a:rPr lang="uk-UA" sz="3100" b="1" i="1" dirty="0" smtClean="0">
                <a:latin typeface="Bookman Old Style" pitchFamily="18" charset="0"/>
              </a:rPr>
            </a:br>
            <a:r>
              <a:rPr lang="uk-UA" sz="3100" b="1" i="1" dirty="0" smtClean="0">
                <a:latin typeface="Bookman Old Style" pitchFamily="18" charset="0"/>
              </a:rPr>
              <a:t>     </a:t>
            </a:r>
            <a:r>
              <a:rPr lang="uk-UA" sz="3100" b="1" i="1" dirty="0" smtClean="0">
                <a:latin typeface="Bookman Old Style" pitchFamily="18" charset="0"/>
              </a:rPr>
              <a:t>   Саме </a:t>
            </a:r>
            <a:r>
              <a:rPr lang="uk-UA" sz="3100" b="1" i="1" dirty="0" smtClean="0">
                <a:latin typeface="Bookman Old Style" pitchFamily="18" charset="0"/>
              </a:rPr>
              <a:t>сьогодні будь вдячний!</a:t>
            </a:r>
            <a:br>
              <a:rPr lang="uk-UA" sz="3100" b="1" i="1" dirty="0" smtClean="0">
                <a:latin typeface="Bookman Old Style" pitchFamily="18" charset="0"/>
              </a:rPr>
            </a:br>
            <a:r>
              <a:rPr lang="uk-UA" sz="3100" b="1" i="1" dirty="0" smtClean="0">
                <a:latin typeface="Bookman Old Style" pitchFamily="18" charset="0"/>
              </a:rPr>
              <a:t>       </a:t>
            </a:r>
            <a:r>
              <a:rPr lang="uk-UA" sz="3100" b="1" i="1" dirty="0" smtClean="0">
                <a:latin typeface="Bookman Old Style" pitchFamily="18" charset="0"/>
              </a:rPr>
              <a:t>   Саме </a:t>
            </a:r>
            <a:r>
              <a:rPr lang="uk-UA" sz="3100" b="1" i="1" dirty="0" smtClean="0">
                <a:latin typeface="Bookman Old Style" pitchFamily="18" charset="0"/>
              </a:rPr>
              <a:t>сьогодні старанно працюй!</a:t>
            </a:r>
            <a:br>
              <a:rPr lang="uk-UA" sz="3100" b="1" i="1" dirty="0" smtClean="0">
                <a:latin typeface="Bookman Old Style" pitchFamily="18" charset="0"/>
              </a:rPr>
            </a:br>
            <a:r>
              <a:rPr lang="uk-UA" sz="3100" b="1" i="1" dirty="0" smtClean="0">
                <a:latin typeface="Bookman Old Style" pitchFamily="18" charset="0"/>
              </a:rPr>
              <a:t>         </a:t>
            </a:r>
            <a:r>
              <a:rPr lang="uk-UA" sz="3100" b="1" i="1" dirty="0" smtClean="0">
                <a:latin typeface="Bookman Old Style" pitchFamily="18" charset="0"/>
              </a:rPr>
              <a:t>   Саме </a:t>
            </a:r>
            <a:r>
              <a:rPr lang="uk-UA" sz="3100" b="1" i="1" dirty="0" smtClean="0">
                <a:latin typeface="Bookman Old Style" pitchFamily="18" charset="0"/>
              </a:rPr>
              <a:t>сьогодні будь добрий до </a:t>
            </a:r>
            <a:r>
              <a:rPr lang="uk-UA" sz="3100" b="1" i="1" dirty="0">
                <a:solidFill>
                  <a:srgbClr val="04617B"/>
                </a:solidFill>
                <a:latin typeface="Bookman Old Style" pitchFamily="18" charset="0"/>
              </a:rPr>
              <a:t>інших! </a:t>
            </a:r>
            <a:r>
              <a:rPr lang="uk-UA" sz="3100" b="1" i="1" dirty="0" smtClean="0">
                <a:latin typeface="Bookman Old Style" pitchFamily="18" charset="0"/>
              </a:rPr>
              <a:t>                                </a:t>
            </a:r>
            <a:r>
              <a:rPr lang="uk-UA" sz="3100" b="1" i="1" dirty="0" smtClean="0">
                <a:latin typeface="Bookman Old Style" pitchFamily="18" charset="0"/>
              </a:rPr>
              <a:t/>
            </a:r>
            <a:br>
              <a:rPr lang="uk-UA" sz="3100" b="1" i="1" dirty="0" smtClean="0">
                <a:latin typeface="Bookman Old Style" pitchFamily="18" charset="0"/>
              </a:rPr>
            </a:br>
            <a:r>
              <a:rPr lang="uk-UA" sz="3100" b="1" i="1" dirty="0">
                <a:latin typeface="Bookman Old Style" pitchFamily="18" charset="0"/>
              </a:rPr>
              <a:t> </a:t>
            </a:r>
            <a:r>
              <a:rPr lang="uk-UA" sz="3100" b="1" i="1" dirty="0" smtClean="0">
                <a:latin typeface="Bookman Old Style" pitchFamily="18" charset="0"/>
              </a:rPr>
              <a:t>                                                  </a:t>
            </a:r>
            <a:endParaRPr lang="ru-RU" sz="3100" b="1" i="1" dirty="0">
              <a:latin typeface="Bookman Old Style" pitchFamily="18" charset="0"/>
            </a:endParaRPr>
          </a:p>
        </p:txBody>
      </p:sp>
      <p:sp>
        <p:nvSpPr>
          <p:cNvPr id="4" name="TextBox 3"/>
          <p:cNvSpPr txBox="1"/>
          <p:nvPr/>
        </p:nvSpPr>
        <p:spPr>
          <a:xfrm>
            <a:off x="827584" y="387688"/>
            <a:ext cx="6912768" cy="523220"/>
          </a:xfrm>
          <a:prstGeom prst="rect">
            <a:avLst/>
          </a:prstGeom>
          <a:noFill/>
        </p:spPr>
        <p:txBody>
          <a:bodyPr wrap="square" rtlCol="0">
            <a:spAutoFit/>
          </a:bodyPr>
          <a:lstStyle/>
          <a:p>
            <a:r>
              <a:rPr lang="uk-UA" sz="2800" b="1" dirty="0">
                <a:solidFill>
                  <a:srgbClr val="002060"/>
                </a:solidFill>
                <a:latin typeface="Bookman Old Style" pitchFamily="18" charset="0"/>
              </a:rPr>
              <a:t>Моє життєве і педагогічне кредо</a:t>
            </a:r>
            <a:r>
              <a:rPr lang="uk-UA" sz="2400" b="1" dirty="0">
                <a:solidFill>
                  <a:srgbClr val="002060"/>
                </a:solidFill>
                <a:latin typeface="Bookman Old Style" pitchFamily="18" charset="0"/>
              </a:rPr>
              <a:t>:</a:t>
            </a:r>
            <a:endParaRPr lang="ru-RU" sz="2400" dirty="0">
              <a:solidFill>
                <a:srgbClr val="002060"/>
              </a:solidFill>
            </a:endParaRPr>
          </a:p>
        </p:txBody>
      </p:sp>
      <p:pic>
        <p:nvPicPr>
          <p:cNvPr id="2050" name="Picture 2" descr="H:\Флешка\IMG_46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94" y="3101126"/>
            <a:ext cx="2504582" cy="37568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H:\Флешка\IMG_12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645024"/>
            <a:ext cx="3936616" cy="295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Флешка\Зима\1601201326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870" y="3356992"/>
            <a:ext cx="2673130" cy="35641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232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9984" y="4852334"/>
            <a:ext cx="3355489" cy="1884873"/>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12752">
            <a:off x="963361" y="110503"/>
            <a:ext cx="2107901" cy="3752527"/>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5257" y="20608"/>
            <a:ext cx="1918966" cy="3416182"/>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2946">
            <a:off x="6692563" y="33470"/>
            <a:ext cx="2275921" cy="4051640"/>
          </a:xfrm>
          <a:prstGeom prst="rect">
            <a:avLst/>
          </a:prstGeom>
          <a:ln>
            <a:noFill/>
          </a:ln>
          <a:effectLst>
            <a:softEdge rad="11250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76574">
            <a:off x="209903" y="3379628"/>
            <a:ext cx="3707904" cy="2082835"/>
          </a:xfrm>
          <a:prstGeom prst="rect">
            <a:avLst/>
          </a:prstGeom>
          <a:ln>
            <a:noFill/>
          </a:ln>
          <a:effectLst>
            <a:softEdge rad="112500"/>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33615">
            <a:off x="5019236" y="3481269"/>
            <a:ext cx="3755559" cy="2109604"/>
          </a:xfrm>
          <a:prstGeom prst="rect">
            <a:avLst/>
          </a:prstGeom>
          <a:ln>
            <a:noFill/>
          </a:ln>
          <a:effectLst>
            <a:softEdge rad="112500"/>
          </a:effectLst>
        </p:spPr>
      </p:pic>
    </p:spTree>
    <p:extLst>
      <p:ext uri="{BB962C8B-B14F-4D97-AF65-F5344CB8AC3E}">
        <p14:creationId xmlns:p14="http://schemas.microsoft.com/office/powerpoint/2010/main" val="421035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7784" y="5013176"/>
            <a:ext cx="7149480" cy="1143000"/>
          </a:xfrm>
        </p:spPr>
        <p:txBody>
          <a:bodyPr>
            <a:noAutofit/>
          </a:bodyPr>
          <a:lstStyle/>
          <a:p>
            <a:pPr algn="ctr"/>
            <a:r>
              <a:rPr lang="uk-UA" sz="4800" b="1" dirty="0" smtClean="0">
                <a:solidFill>
                  <a:srgbClr val="7030A0"/>
                </a:solidFill>
                <a:latin typeface="Bookman Old Style" panose="02050604050505020204" pitchFamily="18" charset="0"/>
              </a:rPr>
              <a:t>Дякую за увагу!</a:t>
            </a:r>
            <a:endParaRPr lang="ru-RU" sz="4800" b="1" dirty="0">
              <a:solidFill>
                <a:srgbClr val="7030A0"/>
              </a:solidFill>
              <a:latin typeface="Bookman Old Style" panose="020506040505050202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34355">
            <a:off x="689031" y="3099924"/>
            <a:ext cx="2834820" cy="2834820"/>
          </a:xfrm>
          <a:prstGeom prst="rect">
            <a:avLst/>
          </a:prstGeom>
          <a:ln>
            <a:noFill/>
          </a:ln>
          <a:effectLst>
            <a:softEdge rad="112500"/>
          </a:effectLst>
        </p:spPr>
      </p:pic>
      <p:sp>
        <p:nvSpPr>
          <p:cNvPr id="5" name="TextBox 4"/>
          <p:cNvSpPr txBox="1"/>
          <p:nvPr/>
        </p:nvSpPr>
        <p:spPr>
          <a:xfrm>
            <a:off x="485194" y="634338"/>
            <a:ext cx="8274770" cy="2308324"/>
          </a:xfrm>
          <a:prstGeom prst="rect">
            <a:avLst/>
          </a:prstGeom>
          <a:noFill/>
        </p:spPr>
        <p:txBody>
          <a:bodyPr wrap="square" rtlCol="0">
            <a:spAutoFit/>
          </a:bodyPr>
          <a:lstStyle/>
          <a:p>
            <a:pPr algn="just"/>
            <a:r>
              <a:rPr lang="uk-UA" sz="2400" b="1" dirty="0" smtClean="0">
                <a:solidFill>
                  <a:srgbClr val="002060"/>
                </a:solidFill>
                <a:latin typeface="Bookman Old Style" pitchFamily="18" charset="0"/>
              </a:rPr>
              <a:t>Ніхто не може розвинути дитини за дитину. Малюк може зробити це тільки сам. Роль педагога – допомогти в цьому і створити середовище, в якому дитина зможе знайти всі необхідні для її віку матеріали для всебічного розвитку.</a:t>
            </a:r>
            <a:endParaRPr lang="ru-RU" sz="2400" b="1" dirty="0">
              <a:solidFill>
                <a:srgbClr val="002060"/>
              </a:solidFill>
              <a:latin typeface="Bookman Old Style" pitchFamily="18" charset="0"/>
            </a:endParaRPr>
          </a:p>
        </p:txBody>
      </p:sp>
    </p:spTree>
    <p:extLst>
      <p:ext uri="{BB962C8B-B14F-4D97-AF65-F5344CB8AC3E}">
        <p14:creationId xmlns:p14="http://schemas.microsoft.com/office/powerpoint/2010/main" val="3770703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96752"/>
            <a:ext cx="8229600" cy="3242624"/>
          </a:xfrm>
        </p:spPr>
        <p:txBody>
          <a:bodyPr>
            <a:noAutofit/>
          </a:bodyPr>
          <a:lstStyle/>
          <a:p>
            <a:pPr algn="ctr"/>
            <a:r>
              <a:rPr lang="uk-UA" sz="4400" b="1" dirty="0" smtClean="0">
                <a:latin typeface="Bookman Old Style" pitchFamily="18" charset="0"/>
              </a:rPr>
              <a:t>Тема над якою працюю:</a:t>
            </a:r>
            <a:br>
              <a:rPr lang="uk-UA" sz="4400" b="1" dirty="0" smtClean="0">
                <a:latin typeface="Bookman Old Style" pitchFamily="18" charset="0"/>
              </a:rPr>
            </a:br>
            <a:r>
              <a:rPr lang="uk-UA" sz="4400" b="1" i="1" dirty="0" smtClean="0">
                <a:latin typeface="Bookman Old Style" pitchFamily="18" charset="0"/>
              </a:rPr>
              <a:t>«Використання елементів методики М.</a:t>
            </a:r>
            <a:r>
              <a:rPr lang="uk-UA" sz="4400" b="1" i="1" dirty="0" err="1" smtClean="0">
                <a:latin typeface="Bookman Old Style" pitchFamily="18" charset="0"/>
              </a:rPr>
              <a:t>Монтессорі</a:t>
            </a:r>
            <a:r>
              <a:rPr lang="uk-UA" sz="4400" b="1" i="1" dirty="0" smtClean="0">
                <a:latin typeface="Bookman Old Style" pitchFamily="18" charset="0"/>
              </a:rPr>
              <a:t> для розвитку дошкільників»</a:t>
            </a:r>
            <a:endParaRPr lang="ru-RU" sz="4400" b="1" i="1" dirty="0">
              <a:latin typeface="Bookman Old Style" pitchFamily="18" charset="0"/>
            </a:endParaRPr>
          </a:p>
        </p:txBody>
      </p:sp>
    </p:spTree>
    <p:extLst>
      <p:ext uri="{BB962C8B-B14F-4D97-AF65-F5344CB8AC3E}">
        <p14:creationId xmlns:p14="http://schemas.microsoft.com/office/powerpoint/2010/main" val="3323894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41722"/>
            <a:ext cx="8301608" cy="1791072"/>
          </a:xfrm>
        </p:spPr>
        <p:txBody>
          <a:bodyPr>
            <a:normAutofit/>
          </a:bodyPr>
          <a:lstStyle/>
          <a:p>
            <a:pPr algn="ctr"/>
            <a:r>
              <a:rPr lang="uk-UA" sz="2400" b="1" i="1" dirty="0" smtClean="0">
                <a:latin typeface="Bookman Old Style" pitchFamily="18" charset="0"/>
              </a:rPr>
              <a:t>«</a:t>
            </a:r>
            <a:r>
              <a:rPr lang="uk-UA" sz="2800" b="1" i="1" dirty="0" smtClean="0">
                <a:latin typeface="Bookman Old Style" pitchFamily="18" charset="0"/>
              </a:rPr>
              <a:t>Наступне покоління повинно бути сильним, а це значить – незалежним і </a:t>
            </a:r>
            <a:r>
              <a:rPr lang="uk-UA" sz="2800" b="1" i="1" dirty="0" smtClean="0">
                <a:latin typeface="Bookman Old Style" pitchFamily="18" charset="0"/>
              </a:rPr>
              <a:t>вільним» </a:t>
            </a:r>
            <a:br>
              <a:rPr lang="uk-UA" sz="2800" b="1" i="1" dirty="0" smtClean="0">
                <a:latin typeface="Bookman Old Style" pitchFamily="18" charset="0"/>
              </a:rPr>
            </a:br>
            <a:r>
              <a:rPr lang="uk-UA" sz="2800" b="1" i="1" dirty="0">
                <a:latin typeface="Bookman Old Style" pitchFamily="18" charset="0"/>
              </a:rPr>
              <a:t> </a:t>
            </a:r>
            <a:r>
              <a:rPr lang="uk-UA" sz="2800" b="1" i="1" dirty="0" smtClean="0">
                <a:latin typeface="Bookman Old Style" pitchFamily="18" charset="0"/>
              </a:rPr>
              <a:t>                                      </a:t>
            </a:r>
            <a:r>
              <a:rPr lang="uk-UA" sz="2800" b="1" dirty="0" smtClean="0">
                <a:latin typeface="Bookman Old Style" pitchFamily="18" charset="0"/>
              </a:rPr>
              <a:t>М.</a:t>
            </a:r>
            <a:r>
              <a:rPr lang="uk-UA" sz="2800" b="1" dirty="0" err="1" smtClean="0">
                <a:latin typeface="Bookman Old Style" pitchFamily="18" charset="0"/>
              </a:rPr>
              <a:t>Монтессорі</a:t>
            </a:r>
            <a:endParaRPr lang="ru-RU" sz="2800" b="1" dirty="0">
              <a:latin typeface="Bookman Old Style"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989">
            <a:off x="1159665" y="2564904"/>
            <a:ext cx="4884035" cy="3663026"/>
          </a:xfrm>
          <a:prstGeom prst="rect">
            <a:avLst/>
          </a:prstGeom>
          <a:ln>
            <a:noFill/>
          </a:ln>
          <a:effectLst>
            <a:softEdge rad="112500"/>
          </a:effectLst>
        </p:spPr>
      </p:pic>
    </p:spTree>
    <p:extLst>
      <p:ext uri="{BB962C8B-B14F-4D97-AF65-F5344CB8AC3E}">
        <p14:creationId xmlns:p14="http://schemas.microsoft.com/office/powerpoint/2010/main" val="2169422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3284984"/>
            <a:ext cx="7704856" cy="2511152"/>
          </a:xfrm>
        </p:spPr>
        <p:txBody>
          <a:bodyPr>
            <a:noAutofit/>
          </a:bodyPr>
          <a:lstStyle/>
          <a:p>
            <a:pPr algn="just"/>
            <a:r>
              <a:rPr lang="uk-UA" sz="3600" b="1" dirty="0" smtClean="0">
                <a:solidFill>
                  <a:srgbClr val="C00000"/>
                </a:solidFill>
                <a:latin typeface="Bookman Old Style" pitchFamily="18" charset="0"/>
              </a:rPr>
              <a:t/>
            </a:r>
            <a:br>
              <a:rPr lang="uk-UA" sz="3600" b="1" dirty="0" smtClean="0">
                <a:solidFill>
                  <a:srgbClr val="C00000"/>
                </a:solidFill>
                <a:latin typeface="Bookman Old Style" pitchFamily="18" charset="0"/>
              </a:rPr>
            </a:br>
            <a:r>
              <a:rPr lang="uk-UA" sz="3600" b="1" dirty="0">
                <a:solidFill>
                  <a:srgbClr val="C00000"/>
                </a:solidFill>
                <a:latin typeface="Bookman Old Style" pitchFamily="18" charset="0"/>
              </a:rPr>
              <a:t/>
            </a:r>
            <a:br>
              <a:rPr lang="uk-UA" sz="3600" b="1" dirty="0">
                <a:solidFill>
                  <a:srgbClr val="C00000"/>
                </a:solidFill>
                <a:latin typeface="Bookman Old Style" pitchFamily="18" charset="0"/>
              </a:rPr>
            </a:br>
            <a:r>
              <a:rPr lang="uk-UA" sz="3600" b="1" dirty="0" smtClean="0">
                <a:solidFill>
                  <a:srgbClr val="C00000"/>
                </a:solidFill>
                <a:latin typeface="Bookman Old Style" pitchFamily="18" charset="0"/>
              </a:rPr>
              <a:t/>
            </a:r>
            <a:br>
              <a:rPr lang="uk-UA" sz="3600" b="1" dirty="0" smtClean="0">
                <a:solidFill>
                  <a:srgbClr val="C00000"/>
                </a:solidFill>
                <a:latin typeface="Bookman Old Style" pitchFamily="18" charset="0"/>
              </a:rPr>
            </a:br>
            <a:r>
              <a:rPr lang="uk-UA" sz="3600" b="1" dirty="0" smtClean="0">
                <a:solidFill>
                  <a:srgbClr val="C00000"/>
                </a:solidFill>
                <a:latin typeface="Bookman Old Style" pitchFamily="18" charset="0"/>
              </a:rPr>
              <a:t>ЗАВДАННЯ:</a:t>
            </a:r>
            <a:br>
              <a:rPr lang="uk-UA" sz="3600" b="1" dirty="0" smtClean="0">
                <a:solidFill>
                  <a:srgbClr val="C00000"/>
                </a:solidFill>
                <a:latin typeface="Bookman Old Style" pitchFamily="18" charset="0"/>
              </a:rPr>
            </a:br>
            <a:r>
              <a:rPr lang="uk-UA" sz="2400" b="1" dirty="0" smtClean="0">
                <a:latin typeface="Bookman Old Style" pitchFamily="18" charset="0"/>
              </a:rPr>
              <a:t/>
            </a:r>
            <a:br>
              <a:rPr lang="uk-UA" sz="2400" b="1" dirty="0" smtClean="0">
                <a:latin typeface="Bookman Old Style" pitchFamily="18" charset="0"/>
              </a:rPr>
            </a:br>
            <a:r>
              <a:rPr lang="uk-UA" sz="2400" b="1" dirty="0" smtClean="0">
                <a:latin typeface="Bookman Old Style" pitchFamily="18" charset="0"/>
              </a:rPr>
              <a:t>    </a:t>
            </a:r>
            <a:r>
              <a:rPr lang="uk-UA" sz="2800" b="1" dirty="0" err="1" smtClean="0">
                <a:latin typeface="Bookman Old Style" pitchFamily="18" charset="0"/>
              </a:rPr>
              <a:t>Монтессорі</a:t>
            </a:r>
            <a:r>
              <a:rPr lang="uk-UA" sz="2800" b="1" dirty="0" smtClean="0">
                <a:latin typeface="Bookman Old Style" pitchFamily="18" charset="0"/>
              </a:rPr>
              <a:t> </a:t>
            </a:r>
            <a:r>
              <a:rPr lang="uk-UA" sz="2800" b="1" dirty="0" smtClean="0">
                <a:latin typeface="Bookman Old Style" pitchFamily="18" charset="0"/>
              </a:rPr>
              <a:t>матеріал дозволяє вести роботу спираючись на метод спостереження, який дає змогу простежити перебіг розвитку дитини, підготувати середовище, яке допоможе вести малюка від простого до складного, від конкретного до абстрактного, спрямовувати і стимулювати дії дитини, її розвиток до відповідних </a:t>
            </a:r>
            <a:r>
              <a:rPr lang="uk-UA" sz="2800" b="1" dirty="0" err="1" smtClean="0">
                <a:latin typeface="Bookman Old Style" pitchFamily="18" charset="0"/>
              </a:rPr>
              <a:t>синзетивних</a:t>
            </a:r>
            <a:r>
              <a:rPr lang="uk-UA" sz="2800" b="1" dirty="0" smtClean="0">
                <a:latin typeface="Bookman Old Style" pitchFamily="18" charset="0"/>
              </a:rPr>
              <a:t> </a:t>
            </a:r>
            <a:r>
              <a:rPr lang="uk-UA" sz="2800" b="1" dirty="0" smtClean="0">
                <a:latin typeface="Bookman Old Style" pitchFamily="18" charset="0"/>
              </a:rPr>
              <a:t>періодів </a:t>
            </a:r>
            <a:endParaRPr lang="ru-RU" sz="2800" b="1" dirty="0">
              <a:latin typeface="Bookman Old Style" pitchFamily="18" charset="0"/>
            </a:endParaRPr>
          </a:p>
        </p:txBody>
      </p:sp>
    </p:spTree>
    <p:extLst>
      <p:ext uri="{BB962C8B-B14F-4D97-AF65-F5344CB8AC3E}">
        <p14:creationId xmlns:p14="http://schemas.microsoft.com/office/powerpoint/2010/main" val="1339022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63272" cy="1143000"/>
          </a:xfrm>
        </p:spPr>
        <p:txBody>
          <a:bodyPr>
            <a:noAutofit/>
          </a:bodyPr>
          <a:lstStyle/>
          <a:p>
            <a:pPr algn="ctr"/>
            <a:r>
              <a:rPr lang="uk-UA" sz="4000" b="1" i="1" dirty="0" smtClean="0">
                <a:latin typeface="Bookman Old Style" pitchFamily="18" charset="0"/>
              </a:rPr>
              <a:t>Використання </a:t>
            </a:r>
            <a:r>
              <a:rPr lang="uk-UA" sz="4000" b="1" i="1" dirty="0" err="1" smtClean="0">
                <a:latin typeface="Bookman Old Style" pitchFamily="18" charset="0"/>
              </a:rPr>
              <a:t>Монтессорі</a:t>
            </a:r>
            <a:r>
              <a:rPr lang="uk-UA" sz="4000" b="1" i="1" dirty="0" smtClean="0">
                <a:latin typeface="Bookman Old Style" pitchFamily="18" charset="0"/>
              </a:rPr>
              <a:t> матеріалу в роботі з дітьми</a:t>
            </a:r>
            <a:endParaRPr lang="ru-RU" sz="4000" b="1" i="1" dirty="0">
              <a:latin typeface="Bookman Old Style"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2" y="1916832"/>
            <a:ext cx="5124061" cy="3843046"/>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501008"/>
            <a:ext cx="4425942" cy="3319456"/>
          </a:xfrm>
          <a:prstGeom prst="rect">
            <a:avLst/>
          </a:prstGeom>
          <a:ln>
            <a:noFill/>
          </a:ln>
          <a:effectLst>
            <a:softEdge rad="112500"/>
          </a:effectLst>
        </p:spPr>
      </p:pic>
    </p:spTree>
    <p:extLst>
      <p:ext uri="{BB962C8B-B14F-4D97-AF65-F5344CB8AC3E}">
        <p14:creationId xmlns:p14="http://schemas.microsoft.com/office/powerpoint/2010/main" val="2484311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204864"/>
            <a:ext cx="2666256" cy="2619084"/>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35371">
            <a:off x="316026" y="864550"/>
            <a:ext cx="5162702" cy="3872027"/>
          </a:xfrm>
          <a:prstGeom prst="rect">
            <a:avLst/>
          </a:prstGeom>
          <a:ln>
            <a:noFill/>
          </a:ln>
          <a:effectLst>
            <a:softEdge rad="112500"/>
          </a:effectLst>
        </p:spPr>
      </p:pic>
      <p:sp>
        <p:nvSpPr>
          <p:cNvPr id="2" name="TextBox 1"/>
          <p:cNvSpPr txBox="1"/>
          <p:nvPr/>
        </p:nvSpPr>
        <p:spPr>
          <a:xfrm>
            <a:off x="5192079" y="836712"/>
            <a:ext cx="3960440" cy="954107"/>
          </a:xfrm>
          <a:prstGeom prst="rect">
            <a:avLst/>
          </a:prstGeom>
          <a:noFill/>
        </p:spPr>
        <p:txBody>
          <a:bodyPr wrap="square" rtlCol="0">
            <a:spAutoFit/>
          </a:bodyPr>
          <a:lstStyle/>
          <a:p>
            <a:pPr algn="ctr"/>
            <a:r>
              <a:rPr lang="ru-RU" sz="2800" b="1" dirty="0" err="1" smtClean="0">
                <a:solidFill>
                  <a:srgbClr val="7030A0"/>
                </a:solidFill>
                <a:latin typeface="Bookman Old Style" pitchFamily="18" charset="0"/>
              </a:rPr>
              <a:t>Вправа</a:t>
            </a:r>
            <a:r>
              <a:rPr lang="ru-RU" sz="2800" b="1" dirty="0" smtClean="0">
                <a:solidFill>
                  <a:srgbClr val="7030A0"/>
                </a:solidFill>
                <a:latin typeface="Bookman Old Style" pitchFamily="18" charset="0"/>
              </a:rPr>
              <a:t> </a:t>
            </a:r>
          </a:p>
          <a:p>
            <a:pPr algn="ctr"/>
            <a:r>
              <a:rPr lang="ru-RU" sz="2800" b="1" dirty="0" smtClean="0">
                <a:solidFill>
                  <a:srgbClr val="7030A0"/>
                </a:solidFill>
                <a:latin typeface="Bookman Old Style" pitchFamily="18" charset="0"/>
              </a:rPr>
              <a:t>«</a:t>
            </a:r>
            <a:r>
              <a:rPr lang="ru-RU" sz="2800" b="1" dirty="0" err="1" smtClean="0">
                <a:solidFill>
                  <a:srgbClr val="7030A0"/>
                </a:solidFill>
                <a:latin typeface="Bookman Old Style" pitchFamily="18" charset="0"/>
              </a:rPr>
              <a:t>Монтессорі</a:t>
            </a:r>
            <a:r>
              <a:rPr lang="ru-RU" sz="2800" b="1" dirty="0" smtClean="0">
                <a:solidFill>
                  <a:srgbClr val="7030A0"/>
                </a:solidFill>
                <a:latin typeface="Bookman Old Style" pitchFamily="18" charset="0"/>
              </a:rPr>
              <a:t> коло»</a:t>
            </a:r>
            <a:endParaRPr lang="ru-RU" sz="2800" b="1" dirty="0">
              <a:solidFill>
                <a:srgbClr val="7030A0"/>
              </a:solidFill>
              <a:latin typeface="Bookman Old Style" pitchFamily="18" charset="0"/>
            </a:endParaRPr>
          </a:p>
        </p:txBody>
      </p:sp>
      <p:sp>
        <p:nvSpPr>
          <p:cNvPr id="5" name="TextBox 4"/>
          <p:cNvSpPr txBox="1"/>
          <p:nvPr/>
        </p:nvSpPr>
        <p:spPr>
          <a:xfrm>
            <a:off x="264595" y="5589240"/>
            <a:ext cx="8568952" cy="923330"/>
          </a:xfrm>
          <a:prstGeom prst="rect">
            <a:avLst/>
          </a:prstGeom>
          <a:noFill/>
        </p:spPr>
        <p:txBody>
          <a:bodyPr wrap="square" rtlCol="0">
            <a:spAutoFit/>
          </a:bodyPr>
          <a:lstStyle/>
          <a:p>
            <a:r>
              <a:rPr lang="uk-UA" b="1" i="1" dirty="0" err="1" smtClean="0">
                <a:solidFill>
                  <a:srgbClr val="002060"/>
                </a:solidFill>
                <a:latin typeface="Bookman Old Style" pitchFamily="18" charset="0"/>
              </a:rPr>
              <a:t>Монтессорі</a:t>
            </a:r>
            <a:r>
              <a:rPr lang="uk-UA" b="1" i="1" dirty="0" smtClean="0">
                <a:solidFill>
                  <a:srgbClr val="002060"/>
                </a:solidFill>
                <a:latin typeface="Bookman Old Style" pitchFamily="18" charset="0"/>
              </a:rPr>
              <a:t>  коло – спільна робота, спрямована на комплексний розвиток моторики, координації руху, слуху, пам'яті, мови, навичок спілкування.</a:t>
            </a:r>
            <a:endParaRPr lang="ru-RU" b="1" i="1" dirty="0">
              <a:solidFill>
                <a:srgbClr val="002060"/>
              </a:solidFill>
              <a:latin typeface="Bookman Old Style" pitchFamily="18" charset="0"/>
            </a:endParaRPr>
          </a:p>
        </p:txBody>
      </p:sp>
    </p:spTree>
    <p:extLst>
      <p:ext uri="{BB962C8B-B14F-4D97-AF65-F5344CB8AC3E}">
        <p14:creationId xmlns:p14="http://schemas.microsoft.com/office/powerpoint/2010/main" val="2256273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429000"/>
            <a:ext cx="4123237" cy="3092428"/>
          </a:xfrm>
          <a:prstGeom prst="rect">
            <a:avLst/>
          </a:prstGeom>
          <a:ln>
            <a:noFill/>
          </a:ln>
          <a:effectLst>
            <a:softEdge rad="1125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795" y="283387"/>
            <a:ext cx="4122711" cy="3092033"/>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8246" y="184328"/>
            <a:ext cx="4283970" cy="3212978"/>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131" y="3308452"/>
            <a:ext cx="4283969" cy="3212976"/>
          </a:xfrm>
          <a:prstGeom prst="rect">
            <a:avLst/>
          </a:prstGeom>
          <a:ln>
            <a:noFill/>
          </a:ln>
          <a:effectLst>
            <a:softEdge rad="112500"/>
          </a:effectLst>
        </p:spPr>
      </p:pic>
    </p:spTree>
    <p:extLst>
      <p:ext uri="{BB962C8B-B14F-4D97-AF65-F5344CB8AC3E}">
        <p14:creationId xmlns:p14="http://schemas.microsoft.com/office/powerpoint/2010/main" val="40305025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888</TotalTime>
  <Words>750</Words>
  <Application>Microsoft Office PowerPoint</Application>
  <PresentationFormat>Экран (4:3)</PresentationFormat>
  <Paragraphs>258</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Поток</vt:lpstr>
      <vt:lpstr>Презентация PowerPoint</vt:lpstr>
      <vt:lpstr>Освіта: вища, Дніпропетровський державний університет Педагогічний стаж: 24 роки Кваліфікаційна категорія: Спеціаліст вищої категорії</vt:lpstr>
      <vt:lpstr>      Саме сьогодні радій!       Саме сьогодні чекай найкращого!         Саме сьогодні будь вдячний!           Саме сьогодні старанно працюй!             Саме сьогодні будь добрий до інших!                                                                                     </vt:lpstr>
      <vt:lpstr>Тема над якою працюю: «Використання елементів методики М.Монтессорі для розвитку дошкільників»</vt:lpstr>
      <vt:lpstr>«Наступне покоління повинно бути сильним, а це значить – незалежним і вільним»                                         М.Монтессорі</vt:lpstr>
      <vt:lpstr>   ЗАВДАННЯ:      Монтессорі матеріал дозволяє вести роботу спираючись на метод спостереження, який дає змогу простежити перебіг розвитку дитини, підготувати середовище, яке допоможе вести малюка від простого до складного, від конкретного до абстрактного, спрямовувати і стимулювати дії дитини, її розвиток до відповідних синзетивних періодів </vt:lpstr>
      <vt:lpstr>Використання Монтессорі матеріалу в роботі з дітьми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Матеріали для розрізнення кольору, форми</vt:lpstr>
      <vt:lpstr>Вправи для ознайомлення з навколишнім світом та природою</vt:lpstr>
      <vt:lpstr>Презентация PowerPoint</vt:lpstr>
      <vt:lpstr>Вправи з шершавими буквами</vt:lpstr>
      <vt:lpstr>«Витоки творчих здібностей і обдарованості дітей на кінчиках їх пальців. Чим більше майстерності в дитячій руці, тим розумніша дитина»  В.О. Сухомлинський</vt:lpstr>
      <vt:lpstr>Презентация PowerPoint</vt:lpstr>
      <vt:lpstr>Презентация PowerPoint</vt:lpstr>
      <vt:lpstr>Презентация PowerPoint</vt:lpstr>
      <vt:lpstr>Робота з  батьками</vt:lpstr>
      <vt:lpstr>Презентация PowerPoint</vt:lpstr>
      <vt:lpstr>Порівняльна діагностика</vt:lpstr>
      <vt:lpstr>Порівняльна діагностика</vt:lpstr>
      <vt:lpstr>Миттєвості життя  групи «Фіалка»</vt:lpstr>
      <vt:lpstr>Презентация PowerPoint</vt:lpstr>
      <vt:lpstr>Дякую за увагу!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Natali</dc:creator>
  <cp:lastModifiedBy>METOD1</cp:lastModifiedBy>
  <cp:revision>78</cp:revision>
  <dcterms:created xsi:type="dcterms:W3CDTF">2016-12-01T14:03:04Z</dcterms:created>
  <dcterms:modified xsi:type="dcterms:W3CDTF">2017-02-01T09:42:17Z</dcterms:modified>
</cp:coreProperties>
</file>